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 id="2147483751" r:id="rId2"/>
    <p:sldMasterId id="2147483788" r:id="rId3"/>
    <p:sldMasterId id="2147483814" r:id="rId4"/>
    <p:sldMasterId id="2147483832" r:id="rId5"/>
  </p:sldMasterIdLst>
  <p:notesMasterIdLst>
    <p:notesMasterId r:id="rId45"/>
  </p:notesMasterIdLst>
  <p:sldIdLst>
    <p:sldId id="432" r:id="rId6"/>
    <p:sldId id="398" r:id="rId7"/>
    <p:sldId id="386" r:id="rId8"/>
    <p:sldId id="387" r:id="rId9"/>
    <p:sldId id="388" r:id="rId10"/>
    <p:sldId id="399" r:id="rId11"/>
    <p:sldId id="408" r:id="rId12"/>
    <p:sldId id="409" r:id="rId13"/>
    <p:sldId id="437" r:id="rId14"/>
    <p:sldId id="441" r:id="rId15"/>
    <p:sldId id="442" r:id="rId16"/>
    <p:sldId id="443" r:id="rId17"/>
    <p:sldId id="444" r:id="rId18"/>
    <p:sldId id="445" r:id="rId19"/>
    <p:sldId id="446" r:id="rId20"/>
    <p:sldId id="454" r:id="rId21"/>
    <p:sldId id="448" r:id="rId22"/>
    <p:sldId id="449" r:id="rId23"/>
    <p:sldId id="450" r:id="rId24"/>
    <p:sldId id="453" r:id="rId25"/>
    <p:sldId id="418" r:id="rId26"/>
    <p:sldId id="421" r:id="rId27"/>
    <p:sldId id="413" r:id="rId28"/>
    <p:sldId id="414" r:id="rId29"/>
    <p:sldId id="415" r:id="rId30"/>
    <p:sldId id="420" r:id="rId31"/>
    <p:sldId id="416" r:id="rId32"/>
    <p:sldId id="417" r:id="rId33"/>
    <p:sldId id="451" r:id="rId34"/>
    <p:sldId id="438" r:id="rId35"/>
    <p:sldId id="400" r:id="rId36"/>
    <p:sldId id="401" r:id="rId37"/>
    <p:sldId id="403" r:id="rId38"/>
    <p:sldId id="404" r:id="rId39"/>
    <p:sldId id="406" r:id="rId40"/>
    <p:sldId id="407" r:id="rId41"/>
    <p:sldId id="440" r:id="rId42"/>
    <p:sldId id="439" r:id="rId43"/>
    <p:sldId id="4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168" userDrawn="1">
          <p15:clr>
            <a:srgbClr val="A4A3A4"/>
          </p15:clr>
        </p15:guide>
        <p15:guide id="4" pos="7512" userDrawn="1">
          <p15:clr>
            <a:srgbClr val="A4A3A4"/>
          </p15:clr>
        </p15:guide>
        <p15:guide id="5" orient="horz" pos="144" userDrawn="1">
          <p15:clr>
            <a:srgbClr val="A4A3A4"/>
          </p15:clr>
        </p15:guide>
        <p15:guide id="6" orient="horz" pos="41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ACA"/>
    <a:srgbClr val="0000FF"/>
    <a:srgbClr val="9900FF"/>
    <a:srgbClr val="F8F8F8"/>
    <a:srgbClr val="CBE1AD"/>
    <a:srgbClr val="7030A0"/>
    <a:srgbClr val="B1DDF5"/>
    <a:srgbClr val="DF5327"/>
    <a:srgbClr val="47AAEC"/>
    <a:srgbClr val="F8B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9" autoAdjust="0"/>
    <p:restoredTop sz="94434" autoAdjust="0"/>
  </p:normalViewPr>
  <p:slideViewPr>
    <p:cSldViewPr snapToGrid="0" showGuides="1">
      <p:cViewPr varScale="1">
        <p:scale>
          <a:sx n="70" d="100"/>
          <a:sy n="70" d="100"/>
        </p:scale>
        <p:origin x="900" y="72"/>
      </p:cViewPr>
      <p:guideLst>
        <p:guide orient="horz" pos="2160"/>
        <p:guide pos="3840"/>
        <p:guide pos="168"/>
        <p:guide pos="7512"/>
        <p:guide orient="horz" pos="144"/>
        <p:guide orient="horz" pos="4176"/>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istrator.SURESH-PC\Desktop\Tata%20Dashboard\SAmple%20DAta%20New.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istrator.SURESH-PC\Desktop\Tata%20Dashboard\SAmple%20DAta%20New.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istrator.SURESH-PC\Desktop\New%20Microsoft%20Office%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US" sz="1600" dirty="0"/>
              <a:t>Delhi</a:t>
            </a:r>
          </a:p>
        </c:rich>
      </c:tx>
      <c:layout>
        <c:manualLayout>
          <c:xMode val="edge"/>
          <c:yMode val="edge"/>
          <c:x val="0.39380324274671891"/>
          <c:y val="1.5423571346162028E-2"/>
        </c:manualLayout>
      </c:layout>
      <c:overlay val="0"/>
    </c:title>
    <c:autoTitleDeleted val="0"/>
    <c:plotArea>
      <c:layout/>
      <c:scatterChart>
        <c:scatterStyle val="lineMarker"/>
        <c:varyColors val="0"/>
        <c:ser>
          <c:idx val="0"/>
          <c:order val="0"/>
          <c:tx>
            <c:strRef>
              <c:f>Sheet2!$B$4</c:f>
              <c:strCache>
                <c:ptCount val="1"/>
                <c:pt idx="0">
                  <c:v>Sales</c:v>
                </c:pt>
              </c:strCache>
            </c:strRef>
          </c:tx>
          <c:spPr>
            <a:ln w="28575">
              <a:noFill/>
            </a:ln>
          </c:spPr>
          <c:trendline>
            <c:trendlineType val="linear"/>
            <c:dispRSqr val="0"/>
            <c:dispEq val="0"/>
          </c:trendline>
          <c:xVal>
            <c:numRef>
              <c:f>Sheet2!$A$5:$A$15</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Sheet2!$B$5:$B$15</c:f>
              <c:numCache>
                <c:formatCode>General</c:formatCode>
                <c:ptCount val="11"/>
                <c:pt idx="0">
                  <c:v>8.0400000000000009</c:v>
                </c:pt>
                <c:pt idx="1">
                  <c:v>6.95</c:v>
                </c:pt>
                <c:pt idx="2">
                  <c:v>7.58</c:v>
                </c:pt>
                <c:pt idx="3">
                  <c:v>8.81</c:v>
                </c:pt>
                <c:pt idx="4">
                  <c:v>8.33</c:v>
                </c:pt>
                <c:pt idx="5">
                  <c:v>9.9600000000000026</c:v>
                </c:pt>
                <c:pt idx="6">
                  <c:v>7.24</c:v>
                </c:pt>
                <c:pt idx="7">
                  <c:v>4.26</c:v>
                </c:pt>
                <c:pt idx="8">
                  <c:v>10.84</c:v>
                </c:pt>
                <c:pt idx="9">
                  <c:v>4.8199999999999985</c:v>
                </c:pt>
                <c:pt idx="10">
                  <c:v>5.68</c:v>
                </c:pt>
              </c:numCache>
            </c:numRef>
          </c:yVal>
          <c:smooth val="0"/>
        </c:ser>
        <c:dLbls>
          <c:showLegendKey val="0"/>
          <c:showVal val="0"/>
          <c:showCatName val="0"/>
          <c:showSerName val="0"/>
          <c:showPercent val="0"/>
          <c:showBubbleSize val="0"/>
        </c:dLbls>
        <c:axId val="-766205504"/>
        <c:axId val="-766199520"/>
      </c:scatterChart>
      <c:valAx>
        <c:axId val="-766205504"/>
        <c:scaling>
          <c:orientation val="minMax"/>
        </c:scaling>
        <c:delete val="0"/>
        <c:axPos val="b"/>
        <c:title>
          <c:tx>
            <c:rich>
              <a:bodyPr/>
              <a:lstStyle/>
              <a:p>
                <a:pPr>
                  <a:defRPr/>
                </a:pPr>
                <a:r>
                  <a:rPr lang="en-IN"/>
                  <a:t>Price</a:t>
                </a:r>
              </a:p>
            </c:rich>
          </c:tx>
          <c:overlay val="0"/>
        </c:title>
        <c:numFmt formatCode="General" sourceLinked="1"/>
        <c:majorTickMark val="out"/>
        <c:minorTickMark val="none"/>
        <c:tickLblPos val="nextTo"/>
        <c:crossAx val="-766199520"/>
        <c:crosses val="autoZero"/>
        <c:crossBetween val="midCat"/>
      </c:valAx>
      <c:valAx>
        <c:axId val="-766199520"/>
        <c:scaling>
          <c:orientation val="minMax"/>
        </c:scaling>
        <c:delete val="0"/>
        <c:axPos val="l"/>
        <c:majorGridlines/>
        <c:title>
          <c:tx>
            <c:rich>
              <a:bodyPr rot="-5400000" vert="horz"/>
              <a:lstStyle/>
              <a:p>
                <a:pPr>
                  <a:defRPr/>
                </a:pPr>
                <a:r>
                  <a:rPr lang="en-IN"/>
                  <a:t>Sales</a:t>
                </a:r>
              </a:p>
            </c:rich>
          </c:tx>
          <c:overlay val="0"/>
        </c:title>
        <c:numFmt formatCode="General" sourceLinked="1"/>
        <c:majorTickMark val="out"/>
        <c:minorTickMark val="none"/>
        <c:tickLblPos val="nextTo"/>
        <c:crossAx val="-766205504"/>
        <c:crosses val="autoZero"/>
        <c:crossBetween val="midCat"/>
      </c:valAx>
    </c:plotArea>
    <c:plotVisOnly val="1"/>
    <c:dispBlanksAs val="gap"/>
    <c:showDLblsOverMax val="0"/>
  </c:chart>
  <c:txPr>
    <a:bodyPr/>
    <a:lstStyle/>
    <a:p>
      <a:pPr marL="0" algn="ctr" defTabSz="457200" rtl="0" eaLnBrk="1" latinLnBrk="0" hangingPunct="1">
        <a:defRPr lang="en-IN" sz="1100" kern="1200" dirty="0">
          <a:solidFill>
            <a:schemeClr val="tx1"/>
          </a:solidFill>
          <a:latin typeface="+mn-lt"/>
          <a:ea typeface="+mn-ea"/>
          <a:cs typeface="+mn-c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sz="1600"/>
            </a:pPr>
            <a:r>
              <a:rPr lang="en-US" sz="1600" dirty="0"/>
              <a:t>Mumbai</a:t>
            </a:r>
          </a:p>
        </c:rich>
      </c:tx>
      <c:layout>
        <c:manualLayout>
          <c:xMode val="edge"/>
          <c:yMode val="edge"/>
          <c:x val="0.39064304507651554"/>
          <c:y val="3.0860085152775645E-2"/>
        </c:manualLayout>
      </c:layout>
      <c:overlay val="0"/>
    </c:title>
    <c:autoTitleDeleted val="0"/>
    <c:plotArea>
      <c:layout/>
      <c:scatterChart>
        <c:scatterStyle val="lineMarker"/>
        <c:varyColors val="0"/>
        <c:ser>
          <c:idx val="0"/>
          <c:order val="0"/>
          <c:tx>
            <c:strRef>
              <c:f>Sheet3!$B$3</c:f>
              <c:strCache>
                <c:ptCount val="1"/>
                <c:pt idx="0">
                  <c:v>Sales</c:v>
                </c:pt>
              </c:strCache>
            </c:strRef>
          </c:tx>
          <c:spPr>
            <a:ln w="28575">
              <a:noFill/>
            </a:ln>
          </c:spPr>
          <c:trendline>
            <c:trendlineType val="linear"/>
            <c:dispRSqr val="0"/>
            <c:dispEq val="0"/>
          </c:trendline>
          <c:trendline>
            <c:trendlineType val="linear"/>
            <c:dispRSqr val="0"/>
            <c:dispEq val="0"/>
          </c:trendline>
          <c:xVal>
            <c:numRef>
              <c:f>Sheet3!$A$4:$A$14</c:f>
              <c:numCache>
                <c:formatCode>General</c:formatCode>
                <c:ptCount val="11"/>
                <c:pt idx="0">
                  <c:v>8</c:v>
                </c:pt>
                <c:pt idx="1">
                  <c:v>8</c:v>
                </c:pt>
                <c:pt idx="2">
                  <c:v>8</c:v>
                </c:pt>
                <c:pt idx="3">
                  <c:v>8</c:v>
                </c:pt>
                <c:pt idx="4">
                  <c:v>8</c:v>
                </c:pt>
                <c:pt idx="5">
                  <c:v>8</c:v>
                </c:pt>
                <c:pt idx="6">
                  <c:v>8</c:v>
                </c:pt>
                <c:pt idx="7">
                  <c:v>19</c:v>
                </c:pt>
                <c:pt idx="8">
                  <c:v>8</c:v>
                </c:pt>
                <c:pt idx="9">
                  <c:v>8</c:v>
                </c:pt>
                <c:pt idx="10">
                  <c:v>8</c:v>
                </c:pt>
              </c:numCache>
            </c:numRef>
          </c:xVal>
          <c:yVal>
            <c:numRef>
              <c:f>Sheet3!$B$4:$B$14</c:f>
              <c:numCache>
                <c:formatCode>General</c:formatCode>
                <c:ptCount val="11"/>
                <c:pt idx="0">
                  <c:v>6.58</c:v>
                </c:pt>
                <c:pt idx="1">
                  <c:v>5.76</c:v>
                </c:pt>
                <c:pt idx="2">
                  <c:v>7.71</c:v>
                </c:pt>
                <c:pt idx="3">
                  <c:v>8.84</c:v>
                </c:pt>
                <c:pt idx="4">
                  <c:v>8.4700000000000006</c:v>
                </c:pt>
                <c:pt idx="5">
                  <c:v>7.04</c:v>
                </c:pt>
                <c:pt idx="6">
                  <c:v>5.25</c:v>
                </c:pt>
                <c:pt idx="7">
                  <c:v>12.5</c:v>
                </c:pt>
                <c:pt idx="8">
                  <c:v>5.56</c:v>
                </c:pt>
                <c:pt idx="9">
                  <c:v>7.91</c:v>
                </c:pt>
                <c:pt idx="10">
                  <c:v>6.89</c:v>
                </c:pt>
              </c:numCache>
            </c:numRef>
          </c:yVal>
          <c:smooth val="0"/>
        </c:ser>
        <c:dLbls>
          <c:showLegendKey val="0"/>
          <c:showVal val="0"/>
          <c:showCatName val="0"/>
          <c:showSerName val="0"/>
          <c:showPercent val="0"/>
          <c:showBubbleSize val="0"/>
        </c:dLbls>
        <c:axId val="-766212032"/>
        <c:axId val="-766208768"/>
      </c:scatterChart>
      <c:valAx>
        <c:axId val="-766212032"/>
        <c:scaling>
          <c:orientation val="minMax"/>
        </c:scaling>
        <c:delete val="0"/>
        <c:axPos val="b"/>
        <c:title>
          <c:tx>
            <c:rich>
              <a:bodyPr/>
              <a:lstStyle/>
              <a:p>
                <a:pPr>
                  <a:defRPr sz="1100"/>
                </a:pPr>
                <a:r>
                  <a:rPr lang="en-IN" sz="1100"/>
                  <a:t>Price</a:t>
                </a:r>
              </a:p>
            </c:rich>
          </c:tx>
          <c:overlay val="0"/>
        </c:title>
        <c:numFmt formatCode="General" sourceLinked="1"/>
        <c:majorTickMark val="out"/>
        <c:minorTickMark val="none"/>
        <c:tickLblPos val="nextTo"/>
        <c:crossAx val="-766208768"/>
        <c:crosses val="autoZero"/>
        <c:crossBetween val="midCat"/>
      </c:valAx>
      <c:valAx>
        <c:axId val="-766208768"/>
        <c:scaling>
          <c:orientation val="minMax"/>
        </c:scaling>
        <c:delete val="0"/>
        <c:axPos val="l"/>
        <c:majorGridlines/>
        <c:title>
          <c:tx>
            <c:rich>
              <a:bodyPr rot="-5400000" vert="horz"/>
              <a:lstStyle/>
              <a:p>
                <a:pPr>
                  <a:defRPr sz="1100"/>
                </a:pPr>
                <a:r>
                  <a:rPr lang="en-US" sz="1100"/>
                  <a:t>Sales</a:t>
                </a:r>
              </a:p>
            </c:rich>
          </c:tx>
          <c:overlay val="0"/>
        </c:title>
        <c:numFmt formatCode="General" sourceLinked="1"/>
        <c:majorTickMark val="out"/>
        <c:minorTickMark val="none"/>
        <c:tickLblPos val="nextTo"/>
        <c:crossAx val="-76621203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a:lstStyle/>
          <a:p>
            <a:pPr>
              <a:defRPr/>
            </a:pPr>
            <a:r>
              <a:rPr lang="en-US" sz="1600" dirty="0"/>
              <a:t>Bangalore</a:t>
            </a:r>
          </a:p>
        </c:rich>
      </c:tx>
      <c:layout>
        <c:manualLayout>
          <c:xMode val="edge"/>
          <c:yMode val="edge"/>
          <c:x val="0.3097031829790054"/>
          <c:y val="2.9977634796087171E-2"/>
        </c:manualLayout>
      </c:layout>
      <c:overlay val="0"/>
    </c:title>
    <c:autoTitleDeleted val="0"/>
    <c:plotArea>
      <c:layout/>
      <c:scatterChart>
        <c:scatterStyle val="lineMarker"/>
        <c:varyColors val="0"/>
        <c:ser>
          <c:idx val="0"/>
          <c:order val="0"/>
          <c:tx>
            <c:strRef>
              <c:f>Sheet1!$B$3</c:f>
              <c:strCache>
                <c:ptCount val="1"/>
                <c:pt idx="0">
                  <c:v>Sales</c:v>
                </c:pt>
              </c:strCache>
            </c:strRef>
          </c:tx>
          <c:spPr>
            <a:ln w="28575">
              <a:noFill/>
            </a:ln>
          </c:spPr>
          <c:trendline>
            <c:trendlineType val="linear"/>
            <c:dispRSqr val="0"/>
            <c:dispEq val="0"/>
          </c:trendline>
          <c:trendline>
            <c:trendlineType val="linear"/>
            <c:forward val="2"/>
            <c:dispRSqr val="0"/>
            <c:dispEq val="0"/>
          </c:trendline>
          <c:trendline>
            <c:trendlineType val="linear"/>
            <c:dispRSqr val="0"/>
            <c:dispEq val="0"/>
          </c:trendline>
          <c:xVal>
            <c:numRef>
              <c:f>Sheet1!$A$4:$A$14</c:f>
              <c:numCache>
                <c:formatCode>General</c:formatCode>
                <c:ptCount val="11"/>
                <c:pt idx="0">
                  <c:v>10</c:v>
                </c:pt>
                <c:pt idx="1">
                  <c:v>8</c:v>
                </c:pt>
                <c:pt idx="2">
                  <c:v>13</c:v>
                </c:pt>
                <c:pt idx="3">
                  <c:v>9</c:v>
                </c:pt>
                <c:pt idx="4">
                  <c:v>11</c:v>
                </c:pt>
                <c:pt idx="5">
                  <c:v>14</c:v>
                </c:pt>
                <c:pt idx="6">
                  <c:v>6</c:v>
                </c:pt>
                <c:pt idx="7">
                  <c:v>4</c:v>
                </c:pt>
                <c:pt idx="8">
                  <c:v>12</c:v>
                </c:pt>
                <c:pt idx="9">
                  <c:v>7</c:v>
                </c:pt>
                <c:pt idx="10">
                  <c:v>5</c:v>
                </c:pt>
              </c:numCache>
            </c:numRef>
          </c:xVal>
          <c:yVal>
            <c:numRef>
              <c:f>Sheet1!$B$4:$B$14</c:f>
              <c:numCache>
                <c:formatCode>General</c:formatCode>
                <c:ptCount val="11"/>
                <c:pt idx="0">
                  <c:v>9.1399999999999988</c:v>
                </c:pt>
                <c:pt idx="1">
                  <c:v>8.1399999999999988</c:v>
                </c:pt>
                <c:pt idx="2">
                  <c:v>8.7399999999999984</c:v>
                </c:pt>
                <c:pt idx="3">
                  <c:v>8.77</c:v>
                </c:pt>
                <c:pt idx="4">
                  <c:v>9.26</c:v>
                </c:pt>
                <c:pt idx="5">
                  <c:v>8.1</c:v>
                </c:pt>
                <c:pt idx="6">
                  <c:v>6.13</c:v>
                </c:pt>
                <c:pt idx="7">
                  <c:v>3.1</c:v>
                </c:pt>
                <c:pt idx="8">
                  <c:v>9.129999999999999</c:v>
                </c:pt>
                <c:pt idx="9">
                  <c:v>7.26</c:v>
                </c:pt>
                <c:pt idx="10">
                  <c:v>4.74</c:v>
                </c:pt>
              </c:numCache>
            </c:numRef>
          </c:yVal>
          <c:smooth val="0"/>
        </c:ser>
        <c:dLbls>
          <c:showLegendKey val="0"/>
          <c:showVal val="0"/>
          <c:showCatName val="0"/>
          <c:showSerName val="0"/>
          <c:showPercent val="0"/>
          <c:showBubbleSize val="0"/>
        </c:dLbls>
        <c:axId val="-766207680"/>
        <c:axId val="-987593552"/>
      </c:scatterChart>
      <c:valAx>
        <c:axId val="-766207680"/>
        <c:scaling>
          <c:orientation val="minMax"/>
        </c:scaling>
        <c:delete val="0"/>
        <c:axPos val="b"/>
        <c:title>
          <c:tx>
            <c:rich>
              <a:bodyPr/>
              <a:lstStyle/>
              <a:p>
                <a:pPr>
                  <a:defRPr/>
                </a:pPr>
                <a:r>
                  <a:rPr lang="en-US"/>
                  <a:t>Price</a:t>
                </a:r>
              </a:p>
            </c:rich>
          </c:tx>
          <c:overlay val="0"/>
        </c:title>
        <c:numFmt formatCode="General" sourceLinked="1"/>
        <c:majorTickMark val="out"/>
        <c:minorTickMark val="none"/>
        <c:tickLblPos val="nextTo"/>
        <c:crossAx val="-987593552"/>
        <c:crosses val="autoZero"/>
        <c:crossBetween val="midCat"/>
      </c:valAx>
      <c:valAx>
        <c:axId val="-987593552"/>
        <c:scaling>
          <c:orientation val="minMax"/>
        </c:scaling>
        <c:delete val="0"/>
        <c:axPos val="l"/>
        <c:majorGridlines/>
        <c:title>
          <c:tx>
            <c:rich>
              <a:bodyPr rot="-5400000" vert="horz"/>
              <a:lstStyle/>
              <a:p>
                <a:pPr>
                  <a:defRPr/>
                </a:pPr>
                <a:r>
                  <a:rPr lang="en-US"/>
                  <a:t>Sales</a:t>
                </a:r>
              </a:p>
            </c:rich>
          </c:tx>
          <c:overlay val="0"/>
        </c:title>
        <c:numFmt formatCode="General" sourceLinked="1"/>
        <c:majorTickMark val="out"/>
        <c:minorTickMark val="none"/>
        <c:tickLblPos val="nextTo"/>
        <c:crossAx val="-766207680"/>
        <c:crosses val="autoZero"/>
        <c:crossBetween val="midCat"/>
      </c:valAx>
    </c:plotArea>
    <c:plotVisOnly val="1"/>
    <c:dispBlanksAs val="gap"/>
    <c:showDLblsOverMax val="0"/>
  </c:chart>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image" Target="../media/image59.jpeg"/><Relationship Id="rId5" Type="http://schemas.openxmlformats.org/officeDocument/2006/relationships/image" Target="../media/image63.jpeg"/><Relationship Id="rId4" Type="http://schemas.openxmlformats.org/officeDocument/2006/relationships/image" Target="../media/image62.jpeg"/></Relationships>
</file>

<file path=ppt/diagrams/_rels/data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 Id="rId4" Type="http://schemas.openxmlformats.org/officeDocument/2006/relationships/image" Target="../media/image10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image" Target="../media/image59.jpeg"/><Relationship Id="rId5" Type="http://schemas.openxmlformats.org/officeDocument/2006/relationships/image" Target="../media/image63.jpeg"/><Relationship Id="rId4"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06E9A4-08EC-43BD-92EB-79F32B49C81D}"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8927C190-86D8-4C56-9906-5C6BFB800CE1}">
      <dgm:prSet phldrT="[Text]" custT="1"/>
      <dgm:spPr/>
      <dgm:t>
        <a:bodyPr/>
        <a:lstStyle/>
        <a:p>
          <a:r>
            <a:rPr lang="en-US" sz="1800" dirty="0" smtClean="0"/>
            <a:t>Business Intelligence</a:t>
          </a:r>
        </a:p>
        <a:p>
          <a:endParaRPr lang="en-US" sz="1800" dirty="0" smtClean="0"/>
        </a:p>
      </dgm:t>
    </dgm:pt>
    <dgm:pt modelId="{9CC230D3-3EC8-4FCD-95D2-07A001F4575A}" type="parTrans" cxnId="{45C3CDE1-325B-4262-BC4D-B0F1F348D81E}">
      <dgm:prSet/>
      <dgm:spPr/>
      <dgm:t>
        <a:bodyPr/>
        <a:lstStyle/>
        <a:p>
          <a:endParaRPr lang="en-IN"/>
        </a:p>
      </dgm:t>
    </dgm:pt>
    <dgm:pt modelId="{50F7AF9E-06E4-4F27-9C09-613BDD0E140E}" type="sibTrans" cxnId="{45C3CDE1-325B-4262-BC4D-B0F1F348D81E}">
      <dgm:prSet/>
      <dgm:spPr/>
      <dgm:t>
        <a:bodyPr/>
        <a:lstStyle/>
        <a:p>
          <a:endParaRPr lang="en-IN"/>
        </a:p>
      </dgm:t>
    </dgm:pt>
    <dgm:pt modelId="{7AF84580-2AE2-4E8F-A437-7561FF511ADC}">
      <dgm:prSet phldrT="[Text]" custT="1"/>
      <dgm:spPr/>
      <dgm:t>
        <a:bodyPr/>
        <a:lstStyle/>
        <a:p>
          <a:r>
            <a:rPr lang="en-US" sz="1800" dirty="0" smtClean="0"/>
            <a:t>Data Modelling</a:t>
          </a:r>
          <a:br>
            <a:rPr lang="en-US" sz="1800" dirty="0" smtClean="0"/>
          </a:br>
          <a:endParaRPr lang="en-IN" sz="1800" dirty="0"/>
        </a:p>
      </dgm:t>
    </dgm:pt>
    <dgm:pt modelId="{18966A98-87CA-42EE-9D87-54B8D88A3655}" type="parTrans" cxnId="{03488A80-4634-411C-A8E9-92E9E22A9200}">
      <dgm:prSet/>
      <dgm:spPr/>
      <dgm:t>
        <a:bodyPr/>
        <a:lstStyle/>
        <a:p>
          <a:endParaRPr lang="en-IN"/>
        </a:p>
      </dgm:t>
    </dgm:pt>
    <dgm:pt modelId="{BACA134E-16F9-4DD4-8957-A874BE6F914F}" type="sibTrans" cxnId="{03488A80-4634-411C-A8E9-92E9E22A9200}">
      <dgm:prSet/>
      <dgm:spPr/>
      <dgm:t>
        <a:bodyPr/>
        <a:lstStyle/>
        <a:p>
          <a:endParaRPr lang="en-IN"/>
        </a:p>
      </dgm:t>
    </dgm:pt>
    <dgm:pt modelId="{BE987DE6-3941-4102-9EBF-6A644ADC0640}">
      <dgm:prSet phldrT="[Text]" custT="1"/>
      <dgm:spPr/>
      <dgm:t>
        <a:bodyPr/>
        <a:lstStyle/>
        <a:p>
          <a:r>
            <a:rPr lang="en-US" sz="1800" b="0" dirty="0" smtClean="0"/>
            <a:t>Slicing and Dicing</a:t>
          </a:r>
          <a:br>
            <a:rPr lang="en-US" sz="1800" b="0" dirty="0" smtClean="0"/>
          </a:br>
          <a:endParaRPr lang="en-IN" sz="1800" b="0" dirty="0"/>
        </a:p>
      </dgm:t>
    </dgm:pt>
    <dgm:pt modelId="{5F597CDA-5FB7-42B1-AF36-08FD11175CBE}" type="parTrans" cxnId="{ABDFA405-76B6-4680-9406-EAC1FD16539C}">
      <dgm:prSet/>
      <dgm:spPr/>
      <dgm:t>
        <a:bodyPr/>
        <a:lstStyle/>
        <a:p>
          <a:endParaRPr lang="en-IN"/>
        </a:p>
      </dgm:t>
    </dgm:pt>
    <dgm:pt modelId="{9DB77737-AF39-4EB6-B3A2-EEE4CF13731F}" type="sibTrans" cxnId="{ABDFA405-76B6-4680-9406-EAC1FD16539C}">
      <dgm:prSet/>
      <dgm:spPr/>
      <dgm:t>
        <a:bodyPr/>
        <a:lstStyle/>
        <a:p>
          <a:endParaRPr lang="en-IN"/>
        </a:p>
      </dgm:t>
    </dgm:pt>
    <dgm:pt modelId="{60DED23A-893C-4CA2-B3D7-4BE53766D1E9}">
      <dgm:prSet phldrT="[Text]" custT="1"/>
      <dgm:spPr/>
      <dgm:t>
        <a:bodyPr/>
        <a:lstStyle/>
        <a:p>
          <a:r>
            <a:rPr lang="en-US" sz="1800" dirty="0" smtClean="0"/>
            <a:t>Data Sources Consolidation</a:t>
          </a:r>
        </a:p>
        <a:p>
          <a:endParaRPr lang="en-IN" sz="1800" dirty="0"/>
        </a:p>
      </dgm:t>
    </dgm:pt>
    <dgm:pt modelId="{9C46B083-D4AF-4E6D-9CC9-1979F15E248C}" type="parTrans" cxnId="{FFD69E77-2BF7-46DB-A9A0-0C122A651BD2}">
      <dgm:prSet/>
      <dgm:spPr/>
      <dgm:t>
        <a:bodyPr/>
        <a:lstStyle/>
        <a:p>
          <a:endParaRPr lang="en-IN"/>
        </a:p>
      </dgm:t>
    </dgm:pt>
    <dgm:pt modelId="{7F131C65-B8D7-490E-8AAF-A64CB2C448DA}" type="sibTrans" cxnId="{FFD69E77-2BF7-46DB-A9A0-0C122A651BD2}">
      <dgm:prSet/>
      <dgm:spPr/>
      <dgm:t>
        <a:bodyPr/>
        <a:lstStyle/>
        <a:p>
          <a:endParaRPr lang="en-IN"/>
        </a:p>
      </dgm:t>
    </dgm:pt>
    <dgm:pt modelId="{41D3FAEC-4C83-4A01-981C-5F42E0B1E161}">
      <dgm:prSet phldrT="[Text]" custT="1"/>
      <dgm:spPr/>
      <dgm:t>
        <a:bodyPr/>
        <a:lstStyle/>
        <a:p>
          <a:r>
            <a:rPr lang="en-US" sz="1800" dirty="0" smtClean="0"/>
            <a:t>Ad-Hoc Analyses</a:t>
          </a:r>
        </a:p>
        <a:p>
          <a:endParaRPr lang="en-IN" sz="1800" dirty="0"/>
        </a:p>
      </dgm:t>
    </dgm:pt>
    <dgm:pt modelId="{31A5EB58-96B3-478B-83F5-C960535031BE}" type="parTrans" cxnId="{A6CEC626-0D29-4307-A2A0-50835E0E501D}">
      <dgm:prSet/>
      <dgm:spPr/>
      <dgm:t>
        <a:bodyPr/>
        <a:lstStyle/>
        <a:p>
          <a:endParaRPr lang="en-IN"/>
        </a:p>
      </dgm:t>
    </dgm:pt>
    <dgm:pt modelId="{992DE7EF-4809-4882-AA91-E11CEFEC0D58}" type="sibTrans" cxnId="{A6CEC626-0D29-4307-A2A0-50835E0E501D}">
      <dgm:prSet/>
      <dgm:spPr/>
      <dgm:t>
        <a:bodyPr/>
        <a:lstStyle/>
        <a:p>
          <a:endParaRPr lang="en-IN"/>
        </a:p>
      </dgm:t>
    </dgm:pt>
    <dgm:pt modelId="{4BC25B27-7894-443B-9D6E-17A552DF96FF}" type="pres">
      <dgm:prSet presAssocID="{CE06E9A4-08EC-43BD-92EB-79F32B49C81D}" presName="Name0" presStyleCnt="0">
        <dgm:presLayoutVars>
          <dgm:dir/>
          <dgm:resizeHandles val="exact"/>
        </dgm:presLayoutVars>
      </dgm:prSet>
      <dgm:spPr/>
      <dgm:t>
        <a:bodyPr/>
        <a:lstStyle/>
        <a:p>
          <a:endParaRPr lang="en-IN"/>
        </a:p>
      </dgm:t>
    </dgm:pt>
    <dgm:pt modelId="{505F3ABB-51D3-4B2A-AB21-319DFA29D5E6}" type="pres">
      <dgm:prSet presAssocID="{8927C190-86D8-4C56-9906-5C6BFB800CE1}" presName="compNode" presStyleCnt="0"/>
      <dgm:spPr/>
    </dgm:pt>
    <dgm:pt modelId="{EC983582-ADA1-4594-B20E-12CC1815F011}" type="pres">
      <dgm:prSet presAssocID="{8927C190-86D8-4C56-9906-5C6BFB800CE1}" presName="pictRect" presStyleLbl="node1" presStyleIdx="0" presStyleCnt="5" custScaleX="90476" custScaleY="90140" custLinFactNeighborX="-35775" custLinFactNeighborY="549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dgm:spPr>
    </dgm:pt>
    <dgm:pt modelId="{41B73037-E773-4596-9950-B55BC3551738}" type="pres">
      <dgm:prSet presAssocID="{8927C190-86D8-4C56-9906-5C6BFB800CE1}" presName="textRect" presStyleLbl="revTx" presStyleIdx="0" presStyleCnt="5" custScaleY="67641" custLinFactNeighborX="-31643" custLinFactNeighborY="-11471">
        <dgm:presLayoutVars>
          <dgm:bulletEnabled val="1"/>
        </dgm:presLayoutVars>
      </dgm:prSet>
      <dgm:spPr/>
      <dgm:t>
        <a:bodyPr/>
        <a:lstStyle/>
        <a:p>
          <a:endParaRPr lang="en-IN"/>
        </a:p>
      </dgm:t>
    </dgm:pt>
    <dgm:pt modelId="{D9CD7066-EB18-4854-B2DB-61DCC8D8F75B}" type="pres">
      <dgm:prSet presAssocID="{50F7AF9E-06E4-4F27-9C09-613BDD0E140E}" presName="sibTrans" presStyleLbl="sibTrans2D1" presStyleIdx="0" presStyleCnt="0"/>
      <dgm:spPr/>
      <dgm:t>
        <a:bodyPr/>
        <a:lstStyle/>
        <a:p>
          <a:endParaRPr lang="en-IN"/>
        </a:p>
      </dgm:t>
    </dgm:pt>
    <dgm:pt modelId="{DF53D552-DC74-40A0-80AD-95ED2C557B75}" type="pres">
      <dgm:prSet presAssocID="{7AF84580-2AE2-4E8F-A437-7561FF511ADC}" presName="compNode" presStyleCnt="0"/>
      <dgm:spPr/>
    </dgm:pt>
    <dgm:pt modelId="{F7869B1C-EE5C-4095-8765-85CC14A1144F}" type="pres">
      <dgm:prSet presAssocID="{7AF84580-2AE2-4E8F-A437-7561FF511ADC}" presName="pictRect" presStyleLbl="node1" presStyleIdx="1" presStyleCnt="5" custScaleY="89785" custLinFactY="56511" custLinFactNeighborX="-71175"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dgm:spPr>
    </dgm:pt>
    <dgm:pt modelId="{44E5513D-ECDE-40BA-B16E-F1641B1D2235}" type="pres">
      <dgm:prSet presAssocID="{7AF84580-2AE2-4E8F-A437-7561FF511ADC}" presName="textRect" presStyleLbl="revTx" presStyleIdx="1" presStyleCnt="5" custLinFactY="100000" custLinFactNeighborX="-67370" custLinFactNeighborY="183002">
        <dgm:presLayoutVars>
          <dgm:bulletEnabled val="1"/>
        </dgm:presLayoutVars>
      </dgm:prSet>
      <dgm:spPr/>
      <dgm:t>
        <a:bodyPr/>
        <a:lstStyle/>
        <a:p>
          <a:endParaRPr lang="en-IN"/>
        </a:p>
      </dgm:t>
    </dgm:pt>
    <dgm:pt modelId="{C19A5E78-0575-49C5-A570-D9AB26785DBA}" type="pres">
      <dgm:prSet presAssocID="{BACA134E-16F9-4DD4-8957-A874BE6F914F}" presName="sibTrans" presStyleLbl="sibTrans2D1" presStyleIdx="0" presStyleCnt="0"/>
      <dgm:spPr/>
      <dgm:t>
        <a:bodyPr/>
        <a:lstStyle/>
        <a:p>
          <a:endParaRPr lang="en-IN"/>
        </a:p>
      </dgm:t>
    </dgm:pt>
    <dgm:pt modelId="{2F6B103A-42B7-401B-94B3-D0486D85EDB0}" type="pres">
      <dgm:prSet presAssocID="{BE987DE6-3941-4102-9EBF-6A644ADC0640}" presName="compNode" presStyleCnt="0"/>
      <dgm:spPr/>
    </dgm:pt>
    <dgm:pt modelId="{FFFB3A4A-C91A-4A6B-A5DE-5A15570096DC}" type="pres">
      <dgm:prSet presAssocID="{BE987DE6-3941-4102-9EBF-6A644ADC0640}" presName="pictRect" presStyleLbl="node1" presStyleIdx="2" presStyleCnt="5" custScaleX="90642" custScaleY="90140" custLinFactNeighborX="-86788" custLinFactNeighborY="5235"/>
      <dgm:spPr>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dgm:spPr>
    </dgm:pt>
    <dgm:pt modelId="{3B779641-5EDD-49DA-957F-44862BF812F2}" type="pres">
      <dgm:prSet presAssocID="{BE987DE6-3941-4102-9EBF-6A644ADC0640}" presName="textRect" presStyleLbl="revTx" presStyleIdx="2" presStyleCnt="5" custScaleY="43830" custLinFactNeighborX="-86866" custLinFactNeighborY="-24725">
        <dgm:presLayoutVars>
          <dgm:bulletEnabled val="1"/>
        </dgm:presLayoutVars>
      </dgm:prSet>
      <dgm:spPr/>
      <dgm:t>
        <a:bodyPr/>
        <a:lstStyle/>
        <a:p>
          <a:endParaRPr lang="en-IN"/>
        </a:p>
      </dgm:t>
    </dgm:pt>
    <dgm:pt modelId="{638C9DCA-B596-4806-967F-9DBC10063B9A}" type="pres">
      <dgm:prSet presAssocID="{9DB77737-AF39-4EB6-B3A2-EEE4CF13731F}" presName="sibTrans" presStyleLbl="sibTrans2D1" presStyleIdx="0" presStyleCnt="0"/>
      <dgm:spPr/>
      <dgm:t>
        <a:bodyPr/>
        <a:lstStyle/>
        <a:p>
          <a:endParaRPr lang="en-IN"/>
        </a:p>
      </dgm:t>
    </dgm:pt>
    <dgm:pt modelId="{13A20480-A58F-4DFB-BF8C-5E543257ED03}" type="pres">
      <dgm:prSet presAssocID="{60DED23A-893C-4CA2-B3D7-4BE53766D1E9}" presName="compNode" presStyleCnt="0"/>
      <dgm:spPr/>
    </dgm:pt>
    <dgm:pt modelId="{2F448078-62A6-4190-816A-C2A6C5A875E2}" type="pres">
      <dgm:prSet presAssocID="{60DED23A-893C-4CA2-B3D7-4BE53766D1E9}" presName="pictRect" presStyleLbl="node1" presStyleIdx="3" presStyleCnt="5" custScaleX="72796" custScaleY="88391" custLinFactNeighborX="-28281" custLinFactNeighborY="1433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51000" b="-51000"/>
          </a:stretch>
        </a:blipFill>
      </dgm:spPr>
    </dgm:pt>
    <dgm:pt modelId="{65CF01A0-37D2-4B44-B40D-C4C48304FA5A}" type="pres">
      <dgm:prSet presAssocID="{60DED23A-893C-4CA2-B3D7-4BE53766D1E9}" presName="textRect" presStyleLbl="revTx" presStyleIdx="3" presStyleCnt="5" custLinFactNeighborX="-30403" custLinFactNeighborY="7716">
        <dgm:presLayoutVars>
          <dgm:bulletEnabled val="1"/>
        </dgm:presLayoutVars>
      </dgm:prSet>
      <dgm:spPr/>
      <dgm:t>
        <a:bodyPr/>
        <a:lstStyle/>
        <a:p>
          <a:endParaRPr lang="en-IN"/>
        </a:p>
      </dgm:t>
    </dgm:pt>
    <dgm:pt modelId="{DDA27A17-1363-43A5-8A7A-5E5385906296}" type="pres">
      <dgm:prSet presAssocID="{7F131C65-B8D7-490E-8AAF-A64CB2C448DA}" presName="sibTrans" presStyleLbl="sibTrans2D1" presStyleIdx="0" presStyleCnt="0"/>
      <dgm:spPr/>
      <dgm:t>
        <a:bodyPr/>
        <a:lstStyle/>
        <a:p>
          <a:endParaRPr lang="en-IN"/>
        </a:p>
      </dgm:t>
    </dgm:pt>
    <dgm:pt modelId="{A3F20741-583D-4A65-8DFC-574DD1B84CC4}" type="pres">
      <dgm:prSet presAssocID="{41D3FAEC-4C83-4A01-981C-5F42E0B1E161}" presName="compNode" presStyleCnt="0"/>
      <dgm:spPr/>
    </dgm:pt>
    <dgm:pt modelId="{30695BE5-6930-435F-BB2E-77571B8B96E6}" type="pres">
      <dgm:prSet presAssocID="{41D3FAEC-4C83-4A01-981C-5F42E0B1E161}" presName="pictRect" presStyleLbl="node1" presStyleIdx="4" presStyleCnt="5" custScaleX="68550" custScaleY="89785" custLinFactNeighborX="76338" custLinFactNeighborY="-777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27000" b="-27000"/>
          </a:stretch>
        </a:blipFill>
      </dgm:spPr>
    </dgm:pt>
    <dgm:pt modelId="{FB90BC91-E7BF-46A2-90A9-B6A5B49DA5E2}" type="pres">
      <dgm:prSet presAssocID="{41D3FAEC-4C83-4A01-981C-5F42E0B1E161}" presName="textRect" presStyleLbl="revTx" presStyleIdx="4" presStyleCnt="5" custScaleY="56141" custLinFactNeighborX="79000" custLinFactNeighborY="-50490">
        <dgm:presLayoutVars>
          <dgm:bulletEnabled val="1"/>
        </dgm:presLayoutVars>
      </dgm:prSet>
      <dgm:spPr/>
      <dgm:t>
        <a:bodyPr/>
        <a:lstStyle/>
        <a:p>
          <a:endParaRPr lang="en-IN"/>
        </a:p>
      </dgm:t>
    </dgm:pt>
  </dgm:ptLst>
  <dgm:cxnLst>
    <dgm:cxn modelId="{45C3CDE1-325B-4262-BC4D-B0F1F348D81E}" srcId="{CE06E9A4-08EC-43BD-92EB-79F32B49C81D}" destId="{8927C190-86D8-4C56-9906-5C6BFB800CE1}" srcOrd="0" destOrd="0" parTransId="{9CC230D3-3EC8-4FCD-95D2-07A001F4575A}" sibTransId="{50F7AF9E-06E4-4F27-9C09-613BDD0E140E}"/>
    <dgm:cxn modelId="{ABDFA405-76B6-4680-9406-EAC1FD16539C}" srcId="{CE06E9A4-08EC-43BD-92EB-79F32B49C81D}" destId="{BE987DE6-3941-4102-9EBF-6A644ADC0640}" srcOrd="2" destOrd="0" parTransId="{5F597CDA-5FB7-42B1-AF36-08FD11175CBE}" sibTransId="{9DB77737-AF39-4EB6-B3A2-EEE4CF13731F}"/>
    <dgm:cxn modelId="{53C199AE-C34F-483F-BC2D-9748EB928338}" type="presOf" srcId="{7F131C65-B8D7-490E-8AAF-A64CB2C448DA}" destId="{DDA27A17-1363-43A5-8A7A-5E5385906296}" srcOrd="0" destOrd="0" presId="urn:microsoft.com/office/officeart/2005/8/layout/pList1"/>
    <dgm:cxn modelId="{4CF8A534-AD22-41E3-804E-5F7158A703B5}" type="presOf" srcId="{BE987DE6-3941-4102-9EBF-6A644ADC0640}" destId="{3B779641-5EDD-49DA-957F-44862BF812F2}" srcOrd="0" destOrd="0" presId="urn:microsoft.com/office/officeart/2005/8/layout/pList1"/>
    <dgm:cxn modelId="{AB8BB377-3764-4C2A-A6C8-04530D0B5D4C}" type="presOf" srcId="{60DED23A-893C-4CA2-B3D7-4BE53766D1E9}" destId="{65CF01A0-37D2-4B44-B40D-C4C48304FA5A}" srcOrd="0" destOrd="0" presId="urn:microsoft.com/office/officeart/2005/8/layout/pList1"/>
    <dgm:cxn modelId="{A85DC73F-3A2A-4E08-B339-CFA53B9B328C}" type="presOf" srcId="{BACA134E-16F9-4DD4-8957-A874BE6F914F}" destId="{C19A5E78-0575-49C5-A570-D9AB26785DBA}" srcOrd="0" destOrd="0" presId="urn:microsoft.com/office/officeart/2005/8/layout/pList1"/>
    <dgm:cxn modelId="{8BA07F6F-FFFC-4757-B419-B0169549BB17}" type="presOf" srcId="{8927C190-86D8-4C56-9906-5C6BFB800CE1}" destId="{41B73037-E773-4596-9950-B55BC3551738}" srcOrd="0" destOrd="0" presId="urn:microsoft.com/office/officeart/2005/8/layout/pList1"/>
    <dgm:cxn modelId="{03488A80-4634-411C-A8E9-92E9E22A9200}" srcId="{CE06E9A4-08EC-43BD-92EB-79F32B49C81D}" destId="{7AF84580-2AE2-4E8F-A437-7561FF511ADC}" srcOrd="1" destOrd="0" parTransId="{18966A98-87CA-42EE-9D87-54B8D88A3655}" sibTransId="{BACA134E-16F9-4DD4-8957-A874BE6F914F}"/>
    <dgm:cxn modelId="{8D2048BE-9B22-41D3-9A45-4B3CF0941765}" type="presOf" srcId="{50F7AF9E-06E4-4F27-9C09-613BDD0E140E}" destId="{D9CD7066-EB18-4854-B2DB-61DCC8D8F75B}" srcOrd="0" destOrd="0" presId="urn:microsoft.com/office/officeart/2005/8/layout/pList1"/>
    <dgm:cxn modelId="{BC15BDCA-2B02-4B6B-8DB2-B0A49CC156F3}" type="presOf" srcId="{7AF84580-2AE2-4E8F-A437-7561FF511ADC}" destId="{44E5513D-ECDE-40BA-B16E-F1641B1D2235}" srcOrd="0" destOrd="0" presId="urn:microsoft.com/office/officeart/2005/8/layout/pList1"/>
    <dgm:cxn modelId="{FFD69E77-2BF7-46DB-A9A0-0C122A651BD2}" srcId="{CE06E9A4-08EC-43BD-92EB-79F32B49C81D}" destId="{60DED23A-893C-4CA2-B3D7-4BE53766D1E9}" srcOrd="3" destOrd="0" parTransId="{9C46B083-D4AF-4E6D-9CC9-1979F15E248C}" sibTransId="{7F131C65-B8D7-490E-8AAF-A64CB2C448DA}"/>
    <dgm:cxn modelId="{AA7BAAAC-0847-4C0B-977E-A5AB802BBFA5}" type="presOf" srcId="{9DB77737-AF39-4EB6-B3A2-EEE4CF13731F}" destId="{638C9DCA-B596-4806-967F-9DBC10063B9A}" srcOrd="0" destOrd="0" presId="urn:microsoft.com/office/officeart/2005/8/layout/pList1"/>
    <dgm:cxn modelId="{A6CEC626-0D29-4307-A2A0-50835E0E501D}" srcId="{CE06E9A4-08EC-43BD-92EB-79F32B49C81D}" destId="{41D3FAEC-4C83-4A01-981C-5F42E0B1E161}" srcOrd="4" destOrd="0" parTransId="{31A5EB58-96B3-478B-83F5-C960535031BE}" sibTransId="{992DE7EF-4809-4882-AA91-E11CEFEC0D58}"/>
    <dgm:cxn modelId="{2918A2A7-8B2A-4437-8696-CC4E9A18520E}" type="presOf" srcId="{41D3FAEC-4C83-4A01-981C-5F42E0B1E161}" destId="{FB90BC91-E7BF-46A2-90A9-B6A5B49DA5E2}" srcOrd="0" destOrd="0" presId="urn:microsoft.com/office/officeart/2005/8/layout/pList1"/>
    <dgm:cxn modelId="{C9A70E96-B72D-4A26-A3FA-DB4163237256}" type="presOf" srcId="{CE06E9A4-08EC-43BD-92EB-79F32B49C81D}" destId="{4BC25B27-7894-443B-9D6E-17A552DF96FF}" srcOrd="0" destOrd="0" presId="urn:microsoft.com/office/officeart/2005/8/layout/pList1"/>
    <dgm:cxn modelId="{112044D1-933C-4394-9346-A1E1FD551858}" type="presParOf" srcId="{4BC25B27-7894-443B-9D6E-17A552DF96FF}" destId="{505F3ABB-51D3-4B2A-AB21-319DFA29D5E6}" srcOrd="0" destOrd="0" presId="urn:microsoft.com/office/officeart/2005/8/layout/pList1"/>
    <dgm:cxn modelId="{E7F4B759-5C42-460E-9B4F-12C3E5FB4FB1}" type="presParOf" srcId="{505F3ABB-51D3-4B2A-AB21-319DFA29D5E6}" destId="{EC983582-ADA1-4594-B20E-12CC1815F011}" srcOrd="0" destOrd="0" presId="urn:microsoft.com/office/officeart/2005/8/layout/pList1"/>
    <dgm:cxn modelId="{620B58D8-F366-43A7-A1D9-A2F34D3B3339}" type="presParOf" srcId="{505F3ABB-51D3-4B2A-AB21-319DFA29D5E6}" destId="{41B73037-E773-4596-9950-B55BC3551738}" srcOrd="1" destOrd="0" presId="urn:microsoft.com/office/officeart/2005/8/layout/pList1"/>
    <dgm:cxn modelId="{CEAE2048-BA39-4585-B75B-AF7EDD340F8D}" type="presParOf" srcId="{4BC25B27-7894-443B-9D6E-17A552DF96FF}" destId="{D9CD7066-EB18-4854-B2DB-61DCC8D8F75B}" srcOrd="1" destOrd="0" presId="urn:microsoft.com/office/officeart/2005/8/layout/pList1"/>
    <dgm:cxn modelId="{DEC993F3-EDC9-4198-B1D4-82577AE4A7E0}" type="presParOf" srcId="{4BC25B27-7894-443B-9D6E-17A552DF96FF}" destId="{DF53D552-DC74-40A0-80AD-95ED2C557B75}" srcOrd="2" destOrd="0" presId="urn:microsoft.com/office/officeart/2005/8/layout/pList1"/>
    <dgm:cxn modelId="{24D1E630-BDBB-49BC-94FE-687131CE106D}" type="presParOf" srcId="{DF53D552-DC74-40A0-80AD-95ED2C557B75}" destId="{F7869B1C-EE5C-4095-8765-85CC14A1144F}" srcOrd="0" destOrd="0" presId="urn:microsoft.com/office/officeart/2005/8/layout/pList1"/>
    <dgm:cxn modelId="{3A722AC6-C317-4294-B07E-ABE988A37AEE}" type="presParOf" srcId="{DF53D552-DC74-40A0-80AD-95ED2C557B75}" destId="{44E5513D-ECDE-40BA-B16E-F1641B1D2235}" srcOrd="1" destOrd="0" presId="urn:microsoft.com/office/officeart/2005/8/layout/pList1"/>
    <dgm:cxn modelId="{67769836-5A7D-49E2-9662-5033D872A006}" type="presParOf" srcId="{4BC25B27-7894-443B-9D6E-17A552DF96FF}" destId="{C19A5E78-0575-49C5-A570-D9AB26785DBA}" srcOrd="3" destOrd="0" presId="urn:microsoft.com/office/officeart/2005/8/layout/pList1"/>
    <dgm:cxn modelId="{F3D09AC6-93E8-416B-A182-59BF6933EBCC}" type="presParOf" srcId="{4BC25B27-7894-443B-9D6E-17A552DF96FF}" destId="{2F6B103A-42B7-401B-94B3-D0486D85EDB0}" srcOrd="4" destOrd="0" presId="urn:microsoft.com/office/officeart/2005/8/layout/pList1"/>
    <dgm:cxn modelId="{B33BC4C6-0254-4F08-A60C-4337D65403BF}" type="presParOf" srcId="{2F6B103A-42B7-401B-94B3-D0486D85EDB0}" destId="{FFFB3A4A-C91A-4A6B-A5DE-5A15570096DC}" srcOrd="0" destOrd="0" presId="urn:microsoft.com/office/officeart/2005/8/layout/pList1"/>
    <dgm:cxn modelId="{7B54ED3D-92C1-44BA-BFD3-2D2D10863410}" type="presParOf" srcId="{2F6B103A-42B7-401B-94B3-D0486D85EDB0}" destId="{3B779641-5EDD-49DA-957F-44862BF812F2}" srcOrd="1" destOrd="0" presId="urn:microsoft.com/office/officeart/2005/8/layout/pList1"/>
    <dgm:cxn modelId="{04C05A13-D5DF-4ADF-A289-1FB2EF964219}" type="presParOf" srcId="{4BC25B27-7894-443B-9D6E-17A552DF96FF}" destId="{638C9DCA-B596-4806-967F-9DBC10063B9A}" srcOrd="5" destOrd="0" presId="urn:microsoft.com/office/officeart/2005/8/layout/pList1"/>
    <dgm:cxn modelId="{1B97C6A4-0BA7-4470-A46B-E466BECA85BF}" type="presParOf" srcId="{4BC25B27-7894-443B-9D6E-17A552DF96FF}" destId="{13A20480-A58F-4DFB-BF8C-5E543257ED03}" srcOrd="6" destOrd="0" presId="urn:microsoft.com/office/officeart/2005/8/layout/pList1"/>
    <dgm:cxn modelId="{63DAB339-A031-491B-A24F-CDCF8A591A91}" type="presParOf" srcId="{13A20480-A58F-4DFB-BF8C-5E543257ED03}" destId="{2F448078-62A6-4190-816A-C2A6C5A875E2}" srcOrd="0" destOrd="0" presId="urn:microsoft.com/office/officeart/2005/8/layout/pList1"/>
    <dgm:cxn modelId="{53542894-1206-4605-B910-1964C85779FC}" type="presParOf" srcId="{13A20480-A58F-4DFB-BF8C-5E543257ED03}" destId="{65CF01A0-37D2-4B44-B40D-C4C48304FA5A}" srcOrd="1" destOrd="0" presId="urn:microsoft.com/office/officeart/2005/8/layout/pList1"/>
    <dgm:cxn modelId="{1D2DAF51-BA09-4750-A5CB-EBCD58897E24}" type="presParOf" srcId="{4BC25B27-7894-443B-9D6E-17A552DF96FF}" destId="{DDA27A17-1363-43A5-8A7A-5E5385906296}" srcOrd="7" destOrd="0" presId="urn:microsoft.com/office/officeart/2005/8/layout/pList1"/>
    <dgm:cxn modelId="{5C55F18D-5155-4279-A7C1-50DF49FA531E}" type="presParOf" srcId="{4BC25B27-7894-443B-9D6E-17A552DF96FF}" destId="{A3F20741-583D-4A65-8DFC-574DD1B84CC4}" srcOrd="8" destOrd="0" presId="urn:microsoft.com/office/officeart/2005/8/layout/pList1"/>
    <dgm:cxn modelId="{B1E6A7CC-BBCC-4EB2-B565-C66A7E0BD14B}" type="presParOf" srcId="{A3F20741-583D-4A65-8DFC-574DD1B84CC4}" destId="{30695BE5-6930-435F-BB2E-77571B8B96E6}" srcOrd="0" destOrd="0" presId="urn:microsoft.com/office/officeart/2005/8/layout/pList1"/>
    <dgm:cxn modelId="{5BD478BD-E860-464C-9EF8-C653C192433A}" type="presParOf" srcId="{A3F20741-583D-4A65-8DFC-574DD1B84CC4}" destId="{FB90BC91-E7BF-46A2-90A9-B6A5B49DA5E2}"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C4B14-996A-47F7-A9B7-9E1637EAB485}" type="doc">
      <dgm:prSet loTypeId="urn:microsoft.com/office/officeart/2005/8/layout/vList4#1" loCatId="list" qsTypeId="urn:microsoft.com/office/officeart/2005/8/quickstyle/simple1" qsCatId="simple" csTypeId="urn:microsoft.com/office/officeart/2005/8/colors/accent0_2" csCatId="mainScheme" phldr="1"/>
      <dgm:spPr/>
      <dgm:t>
        <a:bodyPr/>
        <a:lstStyle/>
        <a:p>
          <a:endParaRPr lang="en-IN"/>
        </a:p>
      </dgm:t>
    </dgm:pt>
    <dgm:pt modelId="{CBB83CBB-5166-4BE6-955B-5A588F1A11F2}">
      <dgm:prSet phldrT="[Text]" custT="1"/>
      <dgm:spPr/>
      <dgm:t>
        <a:bodyPr/>
        <a:lstStyle/>
        <a:p>
          <a:r>
            <a:rPr lang="en-US" sz="1400" dirty="0" smtClean="0">
              <a:latin typeface="Leelawadee" panose="020B0502040204020203" pitchFamily="34" charset="-34"/>
              <a:cs typeface="Leelawadee" panose="020B0502040204020203" pitchFamily="34" charset="-34"/>
            </a:rPr>
            <a:t>  Tableau Desktop</a:t>
          </a:r>
          <a:endParaRPr lang="en-IN" sz="1400" dirty="0">
            <a:latin typeface="Leelawadee" panose="020B0502040204020203" pitchFamily="34" charset="-34"/>
            <a:cs typeface="Leelawadee" panose="020B0502040204020203" pitchFamily="34" charset="-34"/>
          </a:endParaRPr>
        </a:p>
      </dgm:t>
    </dgm:pt>
    <dgm:pt modelId="{4233BECB-E3D9-43C5-977C-421A00CAB10F}" type="parTrans" cxnId="{C933582E-6766-42AE-8855-60A281788C6B}">
      <dgm:prSet/>
      <dgm:spPr/>
      <dgm:t>
        <a:bodyPr/>
        <a:lstStyle/>
        <a:p>
          <a:endParaRPr lang="en-IN"/>
        </a:p>
      </dgm:t>
    </dgm:pt>
    <dgm:pt modelId="{E816A45D-4A0B-43F7-AD62-D7C56C13DD81}" type="sibTrans" cxnId="{C933582E-6766-42AE-8855-60A281788C6B}">
      <dgm:prSet/>
      <dgm:spPr/>
      <dgm:t>
        <a:bodyPr/>
        <a:lstStyle/>
        <a:p>
          <a:endParaRPr lang="en-IN"/>
        </a:p>
      </dgm:t>
    </dgm:pt>
    <dgm:pt modelId="{94544E3D-EBA5-4497-9354-F418A8E96CB1}">
      <dgm:prSet phldrT="[Text]" custT="1"/>
      <dgm:spPr/>
      <dgm:t>
        <a:bodyPr/>
        <a:lstStyle/>
        <a:p>
          <a:r>
            <a:rPr lang="en-IN" sz="1400" smtClean="0">
              <a:latin typeface="Leelawadee" panose="020B0502040204020203" pitchFamily="34" charset="-34"/>
              <a:cs typeface="Leelawadee" panose="020B0502040204020203" pitchFamily="34" charset="-34"/>
            </a:rPr>
            <a:t>Self- </a:t>
          </a:r>
          <a:r>
            <a:rPr lang="en-IN" sz="1400" dirty="0" smtClean="0">
              <a:latin typeface="Leelawadee" panose="020B0502040204020203" pitchFamily="34" charset="-34"/>
              <a:cs typeface="Leelawadee" panose="020B0502040204020203" pitchFamily="34" charset="-34"/>
            </a:rPr>
            <a:t>service analytics platform for any user with a data set</a:t>
          </a:r>
          <a:endParaRPr lang="en-IN" sz="1400" dirty="0">
            <a:latin typeface="Leelawadee" panose="020B0502040204020203" pitchFamily="34" charset="-34"/>
            <a:cs typeface="Leelawadee" panose="020B0502040204020203" pitchFamily="34" charset="-34"/>
          </a:endParaRPr>
        </a:p>
      </dgm:t>
    </dgm:pt>
    <dgm:pt modelId="{52B67913-807D-46EC-8961-DA3CE8E25D8C}" type="parTrans" cxnId="{1323830C-6776-41F7-BAAA-CDE8962F60C9}">
      <dgm:prSet/>
      <dgm:spPr/>
      <dgm:t>
        <a:bodyPr/>
        <a:lstStyle/>
        <a:p>
          <a:endParaRPr lang="en-IN"/>
        </a:p>
      </dgm:t>
    </dgm:pt>
    <dgm:pt modelId="{B54CC884-7508-4722-BA2C-64137B7FCFB7}" type="sibTrans" cxnId="{1323830C-6776-41F7-BAAA-CDE8962F60C9}">
      <dgm:prSet/>
      <dgm:spPr/>
      <dgm:t>
        <a:bodyPr/>
        <a:lstStyle/>
        <a:p>
          <a:endParaRPr lang="en-IN"/>
        </a:p>
      </dgm:t>
    </dgm:pt>
    <dgm:pt modelId="{F94973A5-F288-49C6-BADB-38E88571E4EA}">
      <dgm:prSet phldrT="[Text]" custT="1"/>
      <dgm:spPr/>
      <dgm:t>
        <a:bodyPr/>
        <a:lstStyle/>
        <a:p>
          <a:r>
            <a:rPr lang="en-US" sz="1400" dirty="0" smtClean="0">
              <a:latin typeface="Leelawadee" panose="020B0502040204020203" pitchFamily="34" charset="-34"/>
              <a:cs typeface="Leelawadee" panose="020B0502040204020203" pitchFamily="34" charset="-34"/>
            </a:rPr>
            <a:t>   Tableau Server</a:t>
          </a:r>
          <a:endParaRPr lang="en-IN" sz="1400" dirty="0">
            <a:latin typeface="Leelawadee" panose="020B0502040204020203" pitchFamily="34" charset="-34"/>
            <a:cs typeface="Leelawadee" panose="020B0502040204020203" pitchFamily="34" charset="-34"/>
          </a:endParaRPr>
        </a:p>
      </dgm:t>
    </dgm:pt>
    <dgm:pt modelId="{97964A56-22FF-42C1-8C10-34251A4D61A6}" type="parTrans" cxnId="{3C7684E7-1E61-4641-960A-72ED5050B06C}">
      <dgm:prSet/>
      <dgm:spPr/>
      <dgm:t>
        <a:bodyPr/>
        <a:lstStyle/>
        <a:p>
          <a:endParaRPr lang="en-IN"/>
        </a:p>
      </dgm:t>
    </dgm:pt>
    <dgm:pt modelId="{B6136B6D-A756-4A59-AB5C-E460EE5FF415}" type="sibTrans" cxnId="{3C7684E7-1E61-4641-960A-72ED5050B06C}">
      <dgm:prSet/>
      <dgm:spPr/>
      <dgm:t>
        <a:bodyPr/>
        <a:lstStyle/>
        <a:p>
          <a:endParaRPr lang="en-IN"/>
        </a:p>
      </dgm:t>
    </dgm:pt>
    <dgm:pt modelId="{C626C151-E5EB-48C3-8AB9-EE5357B0F742}">
      <dgm:prSet phldrT="[Text]" custT="1"/>
      <dgm:spPr/>
      <dgm:t>
        <a:bodyPr/>
        <a:lstStyle/>
        <a:p>
          <a:r>
            <a:rPr lang="en-IN" sz="1400" dirty="0" smtClean="0">
              <a:latin typeface="Leelawadee" panose="020B0502040204020203" pitchFamily="34" charset="-34"/>
              <a:cs typeface="Leelawadee" panose="020B0502040204020203" pitchFamily="34" charset="-34"/>
            </a:rPr>
            <a:t>Business intelligence platform for organization</a:t>
          </a:r>
          <a:endParaRPr lang="en-IN" sz="1400" dirty="0">
            <a:latin typeface="Leelawadee" panose="020B0502040204020203" pitchFamily="34" charset="-34"/>
            <a:cs typeface="Leelawadee" panose="020B0502040204020203" pitchFamily="34" charset="-34"/>
          </a:endParaRPr>
        </a:p>
      </dgm:t>
    </dgm:pt>
    <dgm:pt modelId="{DCFF64FA-02B5-4A98-93E3-334E165C771E}" type="parTrans" cxnId="{4FE28B18-8567-4BC7-AF36-E0956B183179}">
      <dgm:prSet/>
      <dgm:spPr/>
      <dgm:t>
        <a:bodyPr/>
        <a:lstStyle/>
        <a:p>
          <a:endParaRPr lang="en-IN"/>
        </a:p>
      </dgm:t>
    </dgm:pt>
    <dgm:pt modelId="{87846751-E2C1-46E1-8605-B60176E16C57}" type="sibTrans" cxnId="{4FE28B18-8567-4BC7-AF36-E0956B183179}">
      <dgm:prSet/>
      <dgm:spPr/>
      <dgm:t>
        <a:bodyPr/>
        <a:lstStyle/>
        <a:p>
          <a:endParaRPr lang="en-IN"/>
        </a:p>
      </dgm:t>
    </dgm:pt>
    <dgm:pt modelId="{D95DECFD-1A00-4542-86C8-33AEF702B9B8}">
      <dgm:prSet phldrT="[Text]" custT="1"/>
      <dgm:spPr/>
      <dgm:t>
        <a:bodyPr/>
        <a:lstStyle/>
        <a:p>
          <a:r>
            <a:rPr lang="en-US" sz="1400" dirty="0" smtClean="0">
              <a:latin typeface="Leelawadee" panose="020B0502040204020203" pitchFamily="34" charset="-34"/>
              <a:cs typeface="Leelawadee" panose="020B0502040204020203" pitchFamily="34" charset="-34"/>
            </a:rPr>
            <a:t>  Tableau Online</a:t>
          </a:r>
        </a:p>
      </dgm:t>
    </dgm:pt>
    <dgm:pt modelId="{B9CBFC97-5688-499D-B2C8-EAD9FE692AAA}" type="parTrans" cxnId="{3D411894-311B-4298-936F-62BC6E5CB56E}">
      <dgm:prSet/>
      <dgm:spPr/>
      <dgm:t>
        <a:bodyPr/>
        <a:lstStyle/>
        <a:p>
          <a:endParaRPr lang="en-IN"/>
        </a:p>
      </dgm:t>
    </dgm:pt>
    <dgm:pt modelId="{F8766802-9B5D-44CB-AC8F-DB165935FDC8}" type="sibTrans" cxnId="{3D411894-311B-4298-936F-62BC6E5CB56E}">
      <dgm:prSet/>
      <dgm:spPr/>
      <dgm:t>
        <a:bodyPr/>
        <a:lstStyle/>
        <a:p>
          <a:endParaRPr lang="en-IN"/>
        </a:p>
      </dgm:t>
    </dgm:pt>
    <dgm:pt modelId="{DB7EA14D-BDA1-4AD3-B559-50B081DE52E6}">
      <dgm:prSet phldrT="[Text]" custT="1"/>
      <dgm:spPr/>
      <dgm:t>
        <a:bodyPr/>
        <a:lstStyle/>
        <a:p>
          <a:r>
            <a:rPr lang="en-US" sz="1400" dirty="0" smtClean="0">
              <a:latin typeface="Leelawadee" panose="020B0502040204020203" pitchFamily="34" charset="-34"/>
              <a:cs typeface="Leelawadee" panose="020B0502040204020203" pitchFamily="34" charset="-34"/>
            </a:rPr>
            <a:t>Local Clients to view and interact with local files </a:t>
          </a:r>
          <a:endParaRPr lang="en-IN" sz="1400" dirty="0" smtClean="0">
            <a:latin typeface="Leelawadee" panose="020B0502040204020203" pitchFamily="34" charset="-34"/>
            <a:cs typeface="Leelawadee" panose="020B0502040204020203" pitchFamily="34" charset="-34"/>
          </a:endParaRPr>
        </a:p>
      </dgm:t>
    </dgm:pt>
    <dgm:pt modelId="{0A24A429-32C0-432F-B144-E56758BFFC36}" type="parTrans" cxnId="{6A54AF1C-AE7D-41E3-A9E4-F5035B63B907}">
      <dgm:prSet/>
      <dgm:spPr/>
      <dgm:t>
        <a:bodyPr/>
        <a:lstStyle/>
        <a:p>
          <a:endParaRPr lang="en-IN"/>
        </a:p>
      </dgm:t>
    </dgm:pt>
    <dgm:pt modelId="{FCEDE8A5-CAF0-41AE-8774-EEE956B6E81D}" type="sibTrans" cxnId="{6A54AF1C-AE7D-41E3-A9E4-F5035B63B907}">
      <dgm:prSet/>
      <dgm:spPr/>
      <dgm:t>
        <a:bodyPr/>
        <a:lstStyle/>
        <a:p>
          <a:endParaRPr lang="en-IN"/>
        </a:p>
      </dgm:t>
    </dgm:pt>
    <dgm:pt modelId="{6B186C00-4BF3-4B10-918B-2D3F2BD42487}">
      <dgm:prSet phldrT="[Text]" custT="1"/>
      <dgm:spPr/>
      <dgm:t>
        <a:bodyPr/>
        <a:lstStyle/>
        <a:p>
          <a:r>
            <a:rPr lang="en-US" sz="1400" dirty="0" smtClean="0">
              <a:latin typeface="Leelawadee" panose="020B0502040204020203" pitchFamily="34" charset="-34"/>
              <a:cs typeface="Leelawadee" panose="020B0502040204020203" pitchFamily="34" charset="-34"/>
            </a:rPr>
            <a:t> Tableau Reader</a:t>
          </a:r>
          <a:endParaRPr lang="en-IN" sz="1400" dirty="0">
            <a:latin typeface="Leelawadee" panose="020B0502040204020203" pitchFamily="34" charset="-34"/>
            <a:cs typeface="Leelawadee" panose="020B0502040204020203" pitchFamily="34" charset="-34"/>
          </a:endParaRPr>
        </a:p>
      </dgm:t>
    </dgm:pt>
    <dgm:pt modelId="{15881D30-6246-44A8-B1CE-4ED35132328F}" type="parTrans" cxnId="{E90C1E50-AE70-48AF-834E-3AAD79525FF4}">
      <dgm:prSet/>
      <dgm:spPr/>
      <dgm:t>
        <a:bodyPr/>
        <a:lstStyle/>
        <a:p>
          <a:endParaRPr lang="en-IN"/>
        </a:p>
      </dgm:t>
    </dgm:pt>
    <dgm:pt modelId="{E412F7BF-3918-42C4-89C8-F0A0F6128EF8}" type="sibTrans" cxnId="{E90C1E50-AE70-48AF-834E-3AAD79525FF4}">
      <dgm:prSet/>
      <dgm:spPr/>
      <dgm:t>
        <a:bodyPr/>
        <a:lstStyle/>
        <a:p>
          <a:endParaRPr lang="en-IN"/>
        </a:p>
      </dgm:t>
    </dgm:pt>
    <dgm:pt modelId="{8B7B1C9B-7C0E-44E6-84B4-6373E843B0AD}">
      <dgm:prSet phldrT="[Text]" custT="1"/>
      <dgm:spPr/>
      <dgm:t>
        <a:bodyPr/>
        <a:lstStyle/>
        <a:p>
          <a:r>
            <a:rPr lang="en-IN" sz="1400" dirty="0" smtClean="0">
              <a:latin typeface="Leelawadee" panose="020B0502040204020203" pitchFamily="34" charset="-34"/>
              <a:cs typeface="Leelawadee" panose="020B0502040204020203" pitchFamily="34" charset="-34"/>
            </a:rPr>
            <a:t>Cloud-based, hosted version of Tableau Server</a:t>
          </a:r>
          <a:endParaRPr lang="en-US" sz="1400" dirty="0" smtClean="0">
            <a:latin typeface="Leelawadee" panose="020B0502040204020203" pitchFamily="34" charset="-34"/>
            <a:cs typeface="Leelawadee" panose="020B0502040204020203" pitchFamily="34" charset="-34"/>
          </a:endParaRPr>
        </a:p>
      </dgm:t>
    </dgm:pt>
    <dgm:pt modelId="{8035FB9A-1DB9-4AA7-B7EB-E9383F731310}" type="sibTrans" cxnId="{06112C7C-F554-485C-B1E1-000CD6875B87}">
      <dgm:prSet/>
      <dgm:spPr/>
      <dgm:t>
        <a:bodyPr/>
        <a:lstStyle/>
        <a:p>
          <a:endParaRPr lang="en-IN"/>
        </a:p>
      </dgm:t>
    </dgm:pt>
    <dgm:pt modelId="{C3AD88BF-7A42-4D81-99D8-1B3432AE7505}" type="parTrans" cxnId="{06112C7C-F554-485C-B1E1-000CD6875B87}">
      <dgm:prSet/>
      <dgm:spPr/>
      <dgm:t>
        <a:bodyPr/>
        <a:lstStyle/>
        <a:p>
          <a:endParaRPr lang="en-IN"/>
        </a:p>
      </dgm:t>
    </dgm:pt>
    <dgm:pt modelId="{0955B811-35AF-4A91-BC72-B6AAC7DEC230}" type="pres">
      <dgm:prSet presAssocID="{0D4C4B14-996A-47F7-A9B7-9E1637EAB485}" presName="linear" presStyleCnt="0">
        <dgm:presLayoutVars>
          <dgm:dir/>
          <dgm:resizeHandles val="exact"/>
        </dgm:presLayoutVars>
      </dgm:prSet>
      <dgm:spPr/>
      <dgm:t>
        <a:bodyPr/>
        <a:lstStyle/>
        <a:p>
          <a:endParaRPr lang="en-IN"/>
        </a:p>
      </dgm:t>
    </dgm:pt>
    <dgm:pt modelId="{7E456E4A-1517-4166-8916-FDC44E02380E}" type="pres">
      <dgm:prSet presAssocID="{CBB83CBB-5166-4BE6-955B-5A588F1A11F2}" presName="comp" presStyleCnt="0"/>
      <dgm:spPr/>
    </dgm:pt>
    <dgm:pt modelId="{44809AC5-D8AA-4E0D-86E9-55A9C7919945}" type="pres">
      <dgm:prSet presAssocID="{CBB83CBB-5166-4BE6-955B-5A588F1A11F2}" presName="box" presStyleLbl="node1" presStyleIdx="0" presStyleCnt="4"/>
      <dgm:spPr/>
      <dgm:t>
        <a:bodyPr/>
        <a:lstStyle/>
        <a:p>
          <a:endParaRPr lang="en-IN"/>
        </a:p>
      </dgm:t>
    </dgm:pt>
    <dgm:pt modelId="{C0C68B26-911A-4019-B78F-AAED60692A01}" type="pres">
      <dgm:prSet presAssocID="{CBB83CBB-5166-4BE6-955B-5A588F1A11F2}" presName="img" presStyleLbl="fgImgPlace1" presStyleIdx="0" presStyleCnt="4" custScaleX="71381" custScaleY="64651"/>
      <dgm:spPr>
        <a:blipFill rotWithShape="0">
          <a:blip xmlns:r="http://schemas.openxmlformats.org/officeDocument/2006/relationships" r:embed="rId1"/>
          <a:stretch>
            <a:fillRect/>
          </a:stretch>
        </a:blipFill>
      </dgm:spPr>
      <dgm:t>
        <a:bodyPr/>
        <a:lstStyle/>
        <a:p>
          <a:endParaRPr lang="en-IN"/>
        </a:p>
      </dgm:t>
    </dgm:pt>
    <dgm:pt modelId="{0E3CDB83-F440-4A0E-A08C-C4FD5CCA5851}" type="pres">
      <dgm:prSet presAssocID="{CBB83CBB-5166-4BE6-955B-5A588F1A11F2}" presName="text" presStyleLbl="node1" presStyleIdx="0" presStyleCnt="4">
        <dgm:presLayoutVars>
          <dgm:bulletEnabled val="1"/>
        </dgm:presLayoutVars>
      </dgm:prSet>
      <dgm:spPr/>
      <dgm:t>
        <a:bodyPr/>
        <a:lstStyle/>
        <a:p>
          <a:endParaRPr lang="en-IN"/>
        </a:p>
      </dgm:t>
    </dgm:pt>
    <dgm:pt modelId="{8D7CEC31-26C4-4A98-AC16-1F3C0FA2ADF9}" type="pres">
      <dgm:prSet presAssocID="{E816A45D-4A0B-43F7-AD62-D7C56C13DD81}" presName="spacer" presStyleCnt="0"/>
      <dgm:spPr/>
    </dgm:pt>
    <dgm:pt modelId="{748283F1-BFB1-4472-AC6D-8DA06FB80168}" type="pres">
      <dgm:prSet presAssocID="{F94973A5-F288-49C6-BADB-38E88571E4EA}" presName="comp" presStyleCnt="0"/>
      <dgm:spPr/>
    </dgm:pt>
    <dgm:pt modelId="{D0EB5C90-AED8-4F5A-B6A8-3392409A94FF}" type="pres">
      <dgm:prSet presAssocID="{F94973A5-F288-49C6-BADB-38E88571E4EA}" presName="box" presStyleLbl="node1" presStyleIdx="1" presStyleCnt="4"/>
      <dgm:spPr/>
      <dgm:t>
        <a:bodyPr/>
        <a:lstStyle/>
        <a:p>
          <a:endParaRPr lang="en-IN"/>
        </a:p>
      </dgm:t>
    </dgm:pt>
    <dgm:pt modelId="{769065F3-22B3-4841-9058-24C443308DB5}" type="pres">
      <dgm:prSet presAssocID="{F94973A5-F288-49C6-BADB-38E88571E4EA}" presName="img" presStyleLbl="fgImgPlace1" presStyleIdx="1" presStyleCnt="4" custScaleX="93745" custScaleY="66506" custLinFactNeighborY="1875"/>
      <dgm:spPr>
        <a:blipFill rotWithShape="0">
          <a:blip xmlns:r="http://schemas.openxmlformats.org/officeDocument/2006/relationships" r:embed="rId2"/>
          <a:stretch>
            <a:fillRect/>
          </a:stretch>
        </a:blipFill>
      </dgm:spPr>
      <dgm:t>
        <a:bodyPr/>
        <a:lstStyle/>
        <a:p>
          <a:endParaRPr lang="en-IN"/>
        </a:p>
      </dgm:t>
    </dgm:pt>
    <dgm:pt modelId="{C4B8C5CA-2F34-4B2B-914A-E83EEDA2EA34}" type="pres">
      <dgm:prSet presAssocID="{F94973A5-F288-49C6-BADB-38E88571E4EA}" presName="text" presStyleLbl="node1" presStyleIdx="1" presStyleCnt="4">
        <dgm:presLayoutVars>
          <dgm:bulletEnabled val="1"/>
        </dgm:presLayoutVars>
      </dgm:prSet>
      <dgm:spPr/>
      <dgm:t>
        <a:bodyPr/>
        <a:lstStyle/>
        <a:p>
          <a:endParaRPr lang="en-IN"/>
        </a:p>
      </dgm:t>
    </dgm:pt>
    <dgm:pt modelId="{203C6563-866C-4673-A539-40A6D5D0F53D}" type="pres">
      <dgm:prSet presAssocID="{B6136B6D-A756-4A59-AB5C-E460EE5FF415}" presName="spacer" presStyleCnt="0"/>
      <dgm:spPr/>
    </dgm:pt>
    <dgm:pt modelId="{9C1A23B8-D46B-4AAA-A0FA-DD9D3CD72EE6}" type="pres">
      <dgm:prSet presAssocID="{D95DECFD-1A00-4542-86C8-33AEF702B9B8}" presName="comp" presStyleCnt="0"/>
      <dgm:spPr/>
    </dgm:pt>
    <dgm:pt modelId="{17854029-CA62-4FA9-B15B-218A7B079945}" type="pres">
      <dgm:prSet presAssocID="{D95DECFD-1A00-4542-86C8-33AEF702B9B8}" presName="box" presStyleLbl="node1" presStyleIdx="2" presStyleCnt="4"/>
      <dgm:spPr/>
      <dgm:t>
        <a:bodyPr/>
        <a:lstStyle/>
        <a:p>
          <a:endParaRPr lang="en-IN"/>
        </a:p>
      </dgm:t>
    </dgm:pt>
    <dgm:pt modelId="{712335D8-E300-4CEE-A7DB-0184E61B5EAA}" type="pres">
      <dgm:prSet presAssocID="{D95DECFD-1A00-4542-86C8-33AEF702B9B8}" presName="img" presStyleLbl="fgImgPlace1" presStyleIdx="2" presStyleCnt="4" custScaleX="85168" custScaleY="78611"/>
      <dgm:spPr>
        <a:blipFill rotWithShape="0">
          <a:blip xmlns:r="http://schemas.openxmlformats.org/officeDocument/2006/relationships" r:embed="rId3"/>
          <a:stretch>
            <a:fillRect/>
          </a:stretch>
        </a:blipFill>
      </dgm:spPr>
      <dgm:t>
        <a:bodyPr/>
        <a:lstStyle/>
        <a:p>
          <a:endParaRPr lang="en-IN"/>
        </a:p>
      </dgm:t>
    </dgm:pt>
    <dgm:pt modelId="{243A35FB-13E2-4415-866A-A07EAD29EB2E}" type="pres">
      <dgm:prSet presAssocID="{D95DECFD-1A00-4542-86C8-33AEF702B9B8}" presName="text" presStyleLbl="node1" presStyleIdx="2" presStyleCnt="4">
        <dgm:presLayoutVars>
          <dgm:bulletEnabled val="1"/>
        </dgm:presLayoutVars>
      </dgm:prSet>
      <dgm:spPr/>
      <dgm:t>
        <a:bodyPr/>
        <a:lstStyle/>
        <a:p>
          <a:endParaRPr lang="en-IN"/>
        </a:p>
      </dgm:t>
    </dgm:pt>
    <dgm:pt modelId="{E3966305-7C7E-4B07-AABA-D21933BC3D04}" type="pres">
      <dgm:prSet presAssocID="{F8766802-9B5D-44CB-AC8F-DB165935FDC8}" presName="spacer" presStyleCnt="0"/>
      <dgm:spPr/>
    </dgm:pt>
    <dgm:pt modelId="{5C1A02EC-E25D-4315-B2D8-2B3D09AB5917}" type="pres">
      <dgm:prSet presAssocID="{6B186C00-4BF3-4B10-918B-2D3F2BD42487}" presName="comp" presStyleCnt="0"/>
      <dgm:spPr/>
    </dgm:pt>
    <dgm:pt modelId="{4FF9BA43-D162-4697-9B28-7628B738BD20}" type="pres">
      <dgm:prSet presAssocID="{6B186C00-4BF3-4B10-918B-2D3F2BD42487}" presName="box" presStyleLbl="node1" presStyleIdx="3" presStyleCnt="4"/>
      <dgm:spPr/>
      <dgm:t>
        <a:bodyPr/>
        <a:lstStyle/>
        <a:p>
          <a:endParaRPr lang="en-IN"/>
        </a:p>
      </dgm:t>
    </dgm:pt>
    <dgm:pt modelId="{D4B3AF27-18C9-49E6-AF5B-E1E740F8476A}" type="pres">
      <dgm:prSet presAssocID="{6B186C00-4BF3-4B10-918B-2D3F2BD42487}" presName="img" presStyleLbl="fgImgPlace1" presStyleIdx="3" presStyleCnt="4" custScaleX="62329" custScaleY="75931"/>
      <dgm:spPr>
        <a:blipFill rotWithShape="0">
          <a:blip xmlns:r="http://schemas.openxmlformats.org/officeDocument/2006/relationships" r:embed="rId4"/>
          <a:stretch>
            <a:fillRect/>
          </a:stretch>
        </a:blipFill>
      </dgm:spPr>
      <dgm:t>
        <a:bodyPr/>
        <a:lstStyle/>
        <a:p>
          <a:endParaRPr lang="en-IN"/>
        </a:p>
      </dgm:t>
    </dgm:pt>
    <dgm:pt modelId="{46635DBA-DAC9-4A7C-8D61-2D300B74B4B7}" type="pres">
      <dgm:prSet presAssocID="{6B186C00-4BF3-4B10-918B-2D3F2BD42487}" presName="text" presStyleLbl="node1" presStyleIdx="3" presStyleCnt="4">
        <dgm:presLayoutVars>
          <dgm:bulletEnabled val="1"/>
        </dgm:presLayoutVars>
      </dgm:prSet>
      <dgm:spPr/>
      <dgm:t>
        <a:bodyPr/>
        <a:lstStyle/>
        <a:p>
          <a:endParaRPr lang="en-IN"/>
        </a:p>
      </dgm:t>
    </dgm:pt>
  </dgm:ptLst>
  <dgm:cxnLst>
    <dgm:cxn modelId="{3D411894-311B-4298-936F-62BC6E5CB56E}" srcId="{0D4C4B14-996A-47F7-A9B7-9E1637EAB485}" destId="{D95DECFD-1A00-4542-86C8-33AEF702B9B8}" srcOrd="2" destOrd="0" parTransId="{B9CBFC97-5688-499D-B2C8-EAD9FE692AAA}" sibTransId="{F8766802-9B5D-44CB-AC8F-DB165935FDC8}"/>
    <dgm:cxn modelId="{3C7684E7-1E61-4641-960A-72ED5050B06C}" srcId="{0D4C4B14-996A-47F7-A9B7-9E1637EAB485}" destId="{F94973A5-F288-49C6-BADB-38E88571E4EA}" srcOrd="1" destOrd="0" parTransId="{97964A56-22FF-42C1-8C10-34251A4D61A6}" sibTransId="{B6136B6D-A756-4A59-AB5C-E460EE5FF415}"/>
    <dgm:cxn modelId="{2D7D8E94-CED0-4224-AFCF-5DB276554CDB}" type="presOf" srcId="{CBB83CBB-5166-4BE6-955B-5A588F1A11F2}" destId="{44809AC5-D8AA-4E0D-86E9-55A9C7919945}" srcOrd="0" destOrd="0" presId="urn:microsoft.com/office/officeart/2005/8/layout/vList4#1"/>
    <dgm:cxn modelId="{A7FE41C4-BCDE-4EA5-8904-ED6FA9B01507}" type="presOf" srcId="{94544E3D-EBA5-4497-9354-F418A8E96CB1}" destId="{0E3CDB83-F440-4A0E-A08C-C4FD5CCA5851}" srcOrd="1" destOrd="1" presId="urn:microsoft.com/office/officeart/2005/8/layout/vList4#1"/>
    <dgm:cxn modelId="{9217968A-251C-4668-941C-34A77E3D973C}" type="presOf" srcId="{F94973A5-F288-49C6-BADB-38E88571E4EA}" destId="{C4B8C5CA-2F34-4B2B-914A-E83EEDA2EA34}" srcOrd="1" destOrd="0" presId="urn:microsoft.com/office/officeart/2005/8/layout/vList4#1"/>
    <dgm:cxn modelId="{E90C1E50-AE70-48AF-834E-3AAD79525FF4}" srcId="{0D4C4B14-996A-47F7-A9B7-9E1637EAB485}" destId="{6B186C00-4BF3-4B10-918B-2D3F2BD42487}" srcOrd="3" destOrd="0" parTransId="{15881D30-6246-44A8-B1CE-4ED35132328F}" sibTransId="{E412F7BF-3918-42C4-89C8-F0A0F6128EF8}"/>
    <dgm:cxn modelId="{2FAAFE57-4129-4E3D-AE94-8B90FD6464E1}" type="presOf" srcId="{6B186C00-4BF3-4B10-918B-2D3F2BD42487}" destId="{46635DBA-DAC9-4A7C-8D61-2D300B74B4B7}" srcOrd="1" destOrd="0" presId="urn:microsoft.com/office/officeart/2005/8/layout/vList4#1"/>
    <dgm:cxn modelId="{06112C7C-F554-485C-B1E1-000CD6875B87}" srcId="{D95DECFD-1A00-4542-86C8-33AEF702B9B8}" destId="{8B7B1C9B-7C0E-44E6-84B4-6373E843B0AD}" srcOrd="0" destOrd="0" parTransId="{C3AD88BF-7A42-4D81-99D8-1B3432AE7505}" sibTransId="{8035FB9A-1DB9-4AA7-B7EB-E9383F731310}"/>
    <dgm:cxn modelId="{C933582E-6766-42AE-8855-60A281788C6B}" srcId="{0D4C4B14-996A-47F7-A9B7-9E1637EAB485}" destId="{CBB83CBB-5166-4BE6-955B-5A588F1A11F2}" srcOrd="0" destOrd="0" parTransId="{4233BECB-E3D9-43C5-977C-421A00CAB10F}" sibTransId="{E816A45D-4A0B-43F7-AD62-D7C56C13DD81}"/>
    <dgm:cxn modelId="{BF080BF3-C465-407A-B660-E5885F1FF82A}" type="presOf" srcId="{D95DECFD-1A00-4542-86C8-33AEF702B9B8}" destId="{17854029-CA62-4FA9-B15B-218A7B079945}" srcOrd="0" destOrd="0" presId="urn:microsoft.com/office/officeart/2005/8/layout/vList4#1"/>
    <dgm:cxn modelId="{DC9530F4-7408-4063-A837-E9A2CC3D6ACF}" type="presOf" srcId="{CBB83CBB-5166-4BE6-955B-5A588F1A11F2}" destId="{0E3CDB83-F440-4A0E-A08C-C4FD5CCA5851}" srcOrd="1" destOrd="0" presId="urn:microsoft.com/office/officeart/2005/8/layout/vList4#1"/>
    <dgm:cxn modelId="{4FE28B18-8567-4BC7-AF36-E0956B183179}" srcId="{F94973A5-F288-49C6-BADB-38E88571E4EA}" destId="{C626C151-E5EB-48C3-8AB9-EE5357B0F742}" srcOrd="0" destOrd="0" parTransId="{DCFF64FA-02B5-4A98-93E3-334E165C771E}" sibTransId="{87846751-E2C1-46E1-8605-B60176E16C57}"/>
    <dgm:cxn modelId="{2609EC9E-1086-4350-BE68-B0453B32CA76}" type="presOf" srcId="{8B7B1C9B-7C0E-44E6-84B4-6373E843B0AD}" destId="{17854029-CA62-4FA9-B15B-218A7B079945}" srcOrd="0" destOrd="1" presId="urn:microsoft.com/office/officeart/2005/8/layout/vList4#1"/>
    <dgm:cxn modelId="{20C800D1-C33B-4A4C-8479-81FD22C08D59}" type="presOf" srcId="{94544E3D-EBA5-4497-9354-F418A8E96CB1}" destId="{44809AC5-D8AA-4E0D-86E9-55A9C7919945}" srcOrd="0" destOrd="1" presId="urn:microsoft.com/office/officeart/2005/8/layout/vList4#1"/>
    <dgm:cxn modelId="{E392BED8-90BD-4E43-8694-EEE10A7CF12C}" type="presOf" srcId="{DB7EA14D-BDA1-4AD3-B559-50B081DE52E6}" destId="{46635DBA-DAC9-4A7C-8D61-2D300B74B4B7}" srcOrd="1" destOrd="1" presId="urn:microsoft.com/office/officeart/2005/8/layout/vList4#1"/>
    <dgm:cxn modelId="{F3C12FD8-390F-4B41-9160-D23380BF00AC}" type="presOf" srcId="{F94973A5-F288-49C6-BADB-38E88571E4EA}" destId="{D0EB5C90-AED8-4F5A-B6A8-3392409A94FF}" srcOrd="0" destOrd="0" presId="urn:microsoft.com/office/officeart/2005/8/layout/vList4#1"/>
    <dgm:cxn modelId="{6A54AF1C-AE7D-41E3-A9E4-F5035B63B907}" srcId="{6B186C00-4BF3-4B10-918B-2D3F2BD42487}" destId="{DB7EA14D-BDA1-4AD3-B559-50B081DE52E6}" srcOrd="0" destOrd="0" parTransId="{0A24A429-32C0-432F-B144-E56758BFFC36}" sibTransId="{FCEDE8A5-CAF0-41AE-8774-EEE956B6E81D}"/>
    <dgm:cxn modelId="{7511383D-0CE8-4642-8CE1-20F7547323A0}" type="presOf" srcId="{C626C151-E5EB-48C3-8AB9-EE5357B0F742}" destId="{C4B8C5CA-2F34-4B2B-914A-E83EEDA2EA34}" srcOrd="1" destOrd="1" presId="urn:microsoft.com/office/officeart/2005/8/layout/vList4#1"/>
    <dgm:cxn modelId="{A41A8B8B-791A-4A4C-97A5-3C2EC97D0D45}" type="presOf" srcId="{C626C151-E5EB-48C3-8AB9-EE5357B0F742}" destId="{D0EB5C90-AED8-4F5A-B6A8-3392409A94FF}" srcOrd="0" destOrd="1" presId="urn:microsoft.com/office/officeart/2005/8/layout/vList4#1"/>
    <dgm:cxn modelId="{E5E54FC9-A7AD-4933-AFD3-3AEC628188C0}" type="presOf" srcId="{6B186C00-4BF3-4B10-918B-2D3F2BD42487}" destId="{4FF9BA43-D162-4697-9B28-7628B738BD20}" srcOrd="0" destOrd="0" presId="urn:microsoft.com/office/officeart/2005/8/layout/vList4#1"/>
    <dgm:cxn modelId="{309005EE-3FAB-4AED-A685-B00F47B122E6}" type="presOf" srcId="{8B7B1C9B-7C0E-44E6-84B4-6373E843B0AD}" destId="{243A35FB-13E2-4415-866A-A07EAD29EB2E}" srcOrd="1" destOrd="1" presId="urn:microsoft.com/office/officeart/2005/8/layout/vList4#1"/>
    <dgm:cxn modelId="{E149DE5E-5746-4AD0-8FBF-DC959AABEBAB}" type="presOf" srcId="{D95DECFD-1A00-4542-86C8-33AEF702B9B8}" destId="{243A35FB-13E2-4415-866A-A07EAD29EB2E}" srcOrd="1" destOrd="0" presId="urn:microsoft.com/office/officeart/2005/8/layout/vList4#1"/>
    <dgm:cxn modelId="{1323830C-6776-41F7-BAAA-CDE8962F60C9}" srcId="{CBB83CBB-5166-4BE6-955B-5A588F1A11F2}" destId="{94544E3D-EBA5-4497-9354-F418A8E96CB1}" srcOrd="0" destOrd="0" parTransId="{52B67913-807D-46EC-8961-DA3CE8E25D8C}" sibTransId="{B54CC884-7508-4722-BA2C-64137B7FCFB7}"/>
    <dgm:cxn modelId="{67F0C325-7AB6-4BB2-AE57-88837862E054}" type="presOf" srcId="{DB7EA14D-BDA1-4AD3-B559-50B081DE52E6}" destId="{4FF9BA43-D162-4697-9B28-7628B738BD20}" srcOrd="0" destOrd="1" presId="urn:microsoft.com/office/officeart/2005/8/layout/vList4#1"/>
    <dgm:cxn modelId="{B74E1B2B-18A8-40AF-B983-6D8E464A4AEE}" type="presOf" srcId="{0D4C4B14-996A-47F7-A9B7-9E1637EAB485}" destId="{0955B811-35AF-4A91-BC72-B6AAC7DEC230}" srcOrd="0" destOrd="0" presId="urn:microsoft.com/office/officeart/2005/8/layout/vList4#1"/>
    <dgm:cxn modelId="{F51CE33E-9665-4C15-BD2B-8D3D4DC84EE6}" type="presParOf" srcId="{0955B811-35AF-4A91-BC72-B6AAC7DEC230}" destId="{7E456E4A-1517-4166-8916-FDC44E02380E}" srcOrd="0" destOrd="0" presId="urn:microsoft.com/office/officeart/2005/8/layout/vList4#1"/>
    <dgm:cxn modelId="{0C5BCFCD-2AAF-4D19-AC6B-7E2739FF81A6}" type="presParOf" srcId="{7E456E4A-1517-4166-8916-FDC44E02380E}" destId="{44809AC5-D8AA-4E0D-86E9-55A9C7919945}" srcOrd="0" destOrd="0" presId="urn:microsoft.com/office/officeart/2005/8/layout/vList4#1"/>
    <dgm:cxn modelId="{CE757913-E348-4539-8C1C-75511BB2BD0B}" type="presParOf" srcId="{7E456E4A-1517-4166-8916-FDC44E02380E}" destId="{C0C68B26-911A-4019-B78F-AAED60692A01}" srcOrd="1" destOrd="0" presId="urn:microsoft.com/office/officeart/2005/8/layout/vList4#1"/>
    <dgm:cxn modelId="{F1D684CD-94F0-4580-84D7-D1BE63394539}" type="presParOf" srcId="{7E456E4A-1517-4166-8916-FDC44E02380E}" destId="{0E3CDB83-F440-4A0E-A08C-C4FD5CCA5851}" srcOrd="2" destOrd="0" presId="urn:microsoft.com/office/officeart/2005/8/layout/vList4#1"/>
    <dgm:cxn modelId="{266C2A5D-C740-4CEF-A890-E74A93ACF2C5}" type="presParOf" srcId="{0955B811-35AF-4A91-BC72-B6AAC7DEC230}" destId="{8D7CEC31-26C4-4A98-AC16-1F3C0FA2ADF9}" srcOrd="1" destOrd="0" presId="urn:microsoft.com/office/officeart/2005/8/layout/vList4#1"/>
    <dgm:cxn modelId="{A95461EA-D097-4613-8CD5-018BAC27A3AF}" type="presParOf" srcId="{0955B811-35AF-4A91-BC72-B6AAC7DEC230}" destId="{748283F1-BFB1-4472-AC6D-8DA06FB80168}" srcOrd="2" destOrd="0" presId="urn:microsoft.com/office/officeart/2005/8/layout/vList4#1"/>
    <dgm:cxn modelId="{80C6E83B-6ABF-47E4-9B9A-94431CA99AD7}" type="presParOf" srcId="{748283F1-BFB1-4472-AC6D-8DA06FB80168}" destId="{D0EB5C90-AED8-4F5A-B6A8-3392409A94FF}" srcOrd="0" destOrd="0" presId="urn:microsoft.com/office/officeart/2005/8/layout/vList4#1"/>
    <dgm:cxn modelId="{95AFFB16-F39F-4E68-B08E-AA27B0FCA3A9}" type="presParOf" srcId="{748283F1-BFB1-4472-AC6D-8DA06FB80168}" destId="{769065F3-22B3-4841-9058-24C443308DB5}" srcOrd="1" destOrd="0" presId="urn:microsoft.com/office/officeart/2005/8/layout/vList4#1"/>
    <dgm:cxn modelId="{3085F950-2ED0-4E08-AA1A-BEDF7DADEDE5}" type="presParOf" srcId="{748283F1-BFB1-4472-AC6D-8DA06FB80168}" destId="{C4B8C5CA-2F34-4B2B-914A-E83EEDA2EA34}" srcOrd="2" destOrd="0" presId="urn:microsoft.com/office/officeart/2005/8/layout/vList4#1"/>
    <dgm:cxn modelId="{8904B82E-1E7F-4055-BF5C-D5884ABFC99C}" type="presParOf" srcId="{0955B811-35AF-4A91-BC72-B6AAC7DEC230}" destId="{203C6563-866C-4673-A539-40A6D5D0F53D}" srcOrd="3" destOrd="0" presId="urn:microsoft.com/office/officeart/2005/8/layout/vList4#1"/>
    <dgm:cxn modelId="{E0167370-03F8-4430-BF74-2E7097242D30}" type="presParOf" srcId="{0955B811-35AF-4A91-BC72-B6AAC7DEC230}" destId="{9C1A23B8-D46B-4AAA-A0FA-DD9D3CD72EE6}" srcOrd="4" destOrd="0" presId="urn:microsoft.com/office/officeart/2005/8/layout/vList4#1"/>
    <dgm:cxn modelId="{C4C0D26D-CEC5-4F50-86A9-1F43E239B9C3}" type="presParOf" srcId="{9C1A23B8-D46B-4AAA-A0FA-DD9D3CD72EE6}" destId="{17854029-CA62-4FA9-B15B-218A7B079945}" srcOrd="0" destOrd="0" presId="urn:microsoft.com/office/officeart/2005/8/layout/vList4#1"/>
    <dgm:cxn modelId="{0192AE3F-CB3B-4658-831F-197186CB0E20}" type="presParOf" srcId="{9C1A23B8-D46B-4AAA-A0FA-DD9D3CD72EE6}" destId="{712335D8-E300-4CEE-A7DB-0184E61B5EAA}" srcOrd="1" destOrd="0" presId="urn:microsoft.com/office/officeart/2005/8/layout/vList4#1"/>
    <dgm:cxn modelId="{AABA4714-0BCC-4F0D-976E-7034543EC99B}" type="presParOf" srcId="{9C1A23B8-D46B-4AAA-A0FA-DD9D3CD72EE6}" destId="{243A35FB-13E2-4415-866A-A07EAD29EB2E}" srcOrd="2" destOrd="0" presId="urn:microsoft.com/office/officeart/2005/8/layout/vList4#1"/>
    <dgm:cxn modelId="{6BA5591B-5100-400F-BA44-342A16263DC7}" type="presParOf" srcId="{0955B811-35AF-4A91-BC72-B6AAC7DEC230}" destId="{E3966305-7C7E-4B07-AABA-D21933BC3D04}" srcOrd="5" destOrd="0" presId="urn:microsoft.com/office/officeart/2005/8/layout/vList4#1"/>
    <dgm:cxn modelId="{B61530D2-1CE4-4322-BFDD-FC9D00C322CE}" type="presParOf" srcId="{0955B811-35AF-4A91-BC72-B6AAC7DEC230}" destId="{5C1A02EC-E25D-4315-B2D8-2B3D09AB5917}" srcOrd="6" destOrd="0" presId="urn:microsoft.com/office/officeart/2005/8/layout/vList4#1"/>
    <dgm:cxn modelId="{F63518C0-C84A-45A8-B7C6-4ADF01F97AE0}" type="presParOf" srcId="{5C1A02EC-E25D-4315-B2D8-2B3D09AB5917}" destId="{4FF9BA43-D162-4697-9B28-7628B738BD20}" srcOrd="0" destOrd="0" presId="urn:microsoft.com/office/officeart/2005/8/layout/vList4#1"/>
    <dgm:cxn modelId="{C1FE4F34-1127-436F-B552-92A40E3950A4}" type="presParOf" srcId="{5C1A02EC-E25D-4315-B2D8-2B3D09AB5917}" destId="{D4B3AF27-18C9-49E6-AF5B-E1E740F8476A}" srcOrd="1" destOrd="0" presId="urn:microsoft.com/office/officeart/2005/8/layout/vList4#1"/>
    <dgm:cxn modelId="{FD49D073-AF7C-41DB-9C89-DEDA1CBBEFB8}" type="presParOf" srcId="{5C1A02EC-E25D-4315-B2D8-2B3D09AB5917}" destId="{46635DBA-DAC9-4A7C-8D61-2D300B74B4B7}"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246B2C-DCA0-43FF-AF2C-9C7F9B42B742}" type="doc">
      <dgm:prSet loTypeId="urn:microsoft.com/office/officeart/2005/8/layout/matrix1" loCatId="matrix" qsTypeId="urn:microsoft.com/office/officeart/2005/8/quickstyle/simple3" qsCatId="simple" csTypeId="urn:microsoft.com/office/officeart/2005/8/colors/accent0_2" csCatId="mainScheme" phldr="1"/>
      <dgm:spPr/>
      <dgm:t>
        <a:bodyPr/>
        <a:lstStyle/>
        <a:p>
          <a:endParaRPr lang="en-IN"/>
        </a:p>
      </dgm:t>
    </dgm:pt>
    <dgm:pt modelId="{5561474C-0CFD-4490-B61E-D81B286A4785}">
      <dgm:prSet phldrT="[Text]"/>
      <dgm:spPr/>
      <dgm:t>
        <a:bodyPr/>
        <a:lstStyle/>
        <a:p>
          <a:r>
            <a:rPr lang="en-US" b="0" i="0" dirty="0" smtClean="0">
              <a:latin typeface="Leelawadee" panose="020B0502040204020203" pitchFamily="34" charset="-34"/>
              <a:cs typeface="Leelawadee" panose="020B0502040204020203" pitchFamily="34" charset="-34"/>
            </a:rPr>
            <a:t>Tableau Server</a:t>
          </a:r>
          <a:endParaRPr lang="en-IN" b="0" i="0" dirty="0">
            <a:latin typeface="Leelawadee" panose="020B0502040204020203" pitchFamily="34" charset="-34"/>
            <a:cs typeface="Leelawadee" panose="020B0502040204020203" pitchFamily="34" charset="-34"/>
          </a:endParaRPr>
        </a:p>
      </dgm:t>
    </dgm:pt>
    <dgm:pt modelId="{E9CFA90B-D492-4BC1-9C97-88255C98B275}" type="parTrans" cxnId="{1E2E3E24-B2E0-4254-9ADA-6ED9CE4FBD1D}">
      <dgm:prSet/>
      <dgm:spPr/>
      <dgm:t>
        <a:bodyPr/>
        <a:lstStyle/>
        <a:p>
          <a:endParaRPr lang="en-IN"/>
        </a:p>
      </dgm:t>
    </dgm:pt>
    <dgm:pt modelId="{82324AAC-53CE-4BEC-9C3E-59BACBCE62A9}" type="sibTrans" cxnId="{1E2E3E24-B2E0-4254-9ADA-6ED9CE4FBD1D}">
      <dgm:prSet/>
      <dgm:spPr/>
      <dgm:t>
        <a:bodyPr/>
        <a:lstStyle/>
        <a:p>
          <a:endParaRPr lang="en-IN"/>
        </a:p>
      </dgm:t>
    </dgm:pt>
    <dgm:pt modelId="{60EBCFAA-E3D5-49E5-BFA9-078291FC75A6}">
      <dgm:prSet phldrT="[Text]"/>
      <dgm:spPr/>
      <dgm:t>
        <a:bodyPr/>
        <a:lstStyle/>
        <a:p>
          <a:r>
            <a:rPr lang="en-US" b="1" smtClean="0">
              <a:latin typeface="Leelawadee" panose="020B0502040204020203" pitchFamily="34" charset="-34"/>
              <a:cs typeface="Leelawadee" panose="020B0502040204020203" pitchFamily="34" charset="-34"/>
            </a:rPr>
            <a:t>Flexibility</a:t>
          </a:r>
          <a:endParaRPr lang="en-US" b="1" dirty="0" smtClean="0">
            <a:latin typeface="Leelawadee" panose="020B0502040204020203" pitchFamily="34" charset="-34"/>
            <a:cs typeface="Leelawadee" panose="020B0502040204020203" pitchFamily="34" charset="-34"/>
          </a:endParaRPr>
        </a:p>
        <a:p>
          <a:r>
            <a:rPr lang="en-IN" dirty="0" smtClean="0">
              <a:latin typeface="Leelawadee" panose="020B0502040204020203" pitchFamily="34" charset="-34"/>
              <a:cs typeface="Leelawadee" panose="020B0502040204020203" pitchFamily="34" charset="-34"/>
            </a:rPr>
            <a:t>User can leverage data at will, via live data connections or in memory , serving its users with speed and adaptability.</a:t>
          </a:r>
          <a:r>
            <a:rPr lang="en-US" dirty="0" smtClean="0">
              <a:latin typeface="Leelawadee" panose="020B0502040204020203" pitchFamily="34" charset="-34"/>
              <a:cs typeface="Leelawadee" panose="020B0502040204020203" pitchFamily="34" charset="-34"/>
            </a:rPr>
            <a:t> </a:t>
          </a:r>
          <a:endParaRPr lang="en-IN" dirty="0">
            <a:latin typeface="Leelawadee" panose="020B0502040204020203" pitchFamily="34" charset="-34"/>
            <a:cs typeface="Leelawadee" panose="020B0502040204020203" pitchFamily="34" charset="-34"/>
          </a:endParaRPr>
        </a:p>
      </dgm:t>
    </dgm:pt>
    <dgm:pt modelId="{C09EC44F-5B89-47F5-9A51-F7794E73FA47}" type="parTrans" cxnId="{36A80888-5ADB-49F7-A9EB-9B2AA6E75124}">
      <dgm:prSet/>
      <dgm:spPr/>
      <dgm:t>
        <a:bodyPr/>
        <a:lstStyle/>
        <a:p>
          <a:endParaRPr lang="en-IN"/>
        </a:p>
      </dgm:t>
    </dgm:pt>
    <dgm:pt modelId="{FFF849ED-D0F4-4273-B830-AF16520B7726}" type="sibTrans" cxnId="{36A80888-5ADB-49F7-A9EB-9B2AA6E75124}">
      <dgm:prSet/>
      <dgm:spPr/>
      <dgm:t>
        <a:bodyPr/>
        <a:lstStyle/>
        <a:p>
          <a:endParaRPr lang="en-IN"/>
        </a:p>
      </dgm:t>
    </dgm:pt>
    <dgm:pt modelId="{E1090B99-2C04-4387-BD77-E089D31A7208}">
      <dgm:prSet phldrT="[Text]" phldr="1"/>
      <dgm:spPr/>
      <dgm:t>
        <a:bodyPr/>
        <a:lstStyle/>
        <a:p>
          <a:endParaRPr lang="en-IN">
            <a:latin typeface="Leelawadee" panose="020B0502040204020203" pitchFamily="34" charset="-34"/>
            <a:cs typeface="Leelawadee" panose="020B0502040204020203" pitchFamily="34" charset="-34"/>
          </a:endParaRPr>
        </a:p>
      </dgm:t>
    </dgm:pt>
    <dgm:pt modelId="{0E380830-3749-4471-A5BC-3F6C22042386}" type="parTrans" cxnId="{3C0E4D16-659A-486D-8430-F58122EA5CBC}">
      <dgm:prSet/>
      <dgm:spPr/>
      <dgm:t>
        <a:bodyPr/>
        <a:lstStyle/>
        <a:p>
          <a:endParaRPr lang="en-IN"/>
        </a:p>
      </dgm:t>
    </dgm:pt>
    <dgm:pt modelId="{DF842988-9CA0-41F4-9EBA-98F179A14C52}" type="sibTrans" cxnId="{3C0E4D16-659A-486D-8430-F58122EA5CBC}">
      <dgm:prSet/>
      <dgm:spPr/>
      <dgm:t>
        <a:bodyPr/>
        <a:lstStyle/>
        <a:p>
          <a:endParaRPr lang="en-IN"/>
        </a:p>
      </dgm:t>
    </dgm:pt>
    <dgm:pt modelId="{4A25A6DD-F4FC-45D6-8359-704DFAD3CDBC}">
      <dgm:prSet phldrT="[Text]" phldr="1"/>
      <dgm:spPr/>
      <dgm:t>
        <a:bodyPr/>
        <a:lstStyle/>
        <a:p>
          <a:endParaRPr lang="en-IN">
            <a:latin typeface="Leelawadee" panose="020B0502040204020203" pitchFamily="34" charset="-34"/>
            <a:cs typeface="Leelawadee" panose="020B0502040204020203" pitchFamily="34" charset="-34"/>
          </a:endParaRPr>
        </a:p>
      </dgm:t>
    </dgm:pt>
    <dgm:pt modelId="{71238D6B-2439-4536-B336-67718B19A5BA}" type="parTrans" cxnId="{1E951BC6-9505-430E-9884-B377C76AF6F8}">
      <dgm:prSet/>
      <dgm:spPr/>
      <dgm:t>
        <a:bodyPr/>
        <a:lstStyle/>
        <a:p>
          <a:endParaRPr lang="en-IN"/>
        </a:p>
      </dgm:t>
    </dgm:pt>
    <dgm:pt modelId="{FE9A9615-8C1C-4BCA-8F7F-3E03F7CB5D8A}" type="sibTrans" cxnId="{1E951BC6-9505-430E-9884-B377C76AF6F8}">
      <dgm:prSet/>
      <dgm:spPr/>
      <dgm:t>
        <a:bodyPr/>
        <a:lstStyle/>
        <a:p>
          <a:endParaRPr lang="en-IN"/>
        </a:p>
      </dgm:t>
    </dgm:pt>
    <dgm:pt modelId="{D57726C3-008F-47FA-938D-8F505D3DB9B4}">
      <dgm:prSet phldrT="[Text]" phldr="1"/>
      <dgm:spPr/>
      <dgm:t>
        <a:bodyPr/>
        <a:lstStyle/>
        <a:p>
          <a:endParaRPr lang="en-IN" dirty="0">
            <a:latin typeface="Leelawadee" panose="020B0502040204020203" pitchFamily="34" charset="-34"/>
            <a:cs typeface="Leelawadee" panose="020B0502040204020203" pitchFamily="34" charset="-34"/>
          </a:endParaRPr>
        </a:p>
      </dgm:t>
    </dgm:pt>
    <dgm:pt modelId="{8B5A149C-2159-4C71-9052-7D753339428E}" type="parTrans" cxnId="{B5065B42-4D52-426B-9752-70CE20979D43}">
      <dgm:prSet/>
      <dgm:spPr/>
      <dgm:t>
        <a:bodyPr/>
        <a:lstStyle/>
        <a:p>
          <a:endParaRPr lang="en-IN"/>
        </a:p>
      </dgm:t>
    </dgm:pt>
    <dgm:pt modelId="{DB058C66-A166-45C4-AE4D-A0E4B9CC8916}" type="sibTrans" cxnId="{B5065B42-4D52-426B-9752-70CE20979D43}">
      <dgm:prSet/>
      <dgm:spPr/>
      <dgm:t>
        <a:bodyPr/>
        <a:lstStyle/>
        <a:p>
          <a:endParaRPr lang="en-IN"/>
        </a:p>
      </dgm:t>
    </dgm:pt>
    <dgm:pt modelId="{1FC062F4-9A87-4F72-94F3-83BB48CAE7BA}">
      <dgm:prSet phldrT="[Text]"/>
      <dgm:spPr/>
      <dgm:t>
        <a:bodyPr/>
        <a:lstStyle/>
        <a:p>
          <a:r>
            <a:rPr lang="en-US" b="1" dirty="0" smtClean="0">
              <a:latin typeface="Leelawadee" panose="020B0502040204020203" pitchFamily="34" charset="-34"/>
              <a:cs typeface="Leelawadee" panose="020B0502040204020203" pitchFamily="34" charset="-34"/>
            </a:rPr>
            <a:t>Scalability </a:t>
          </a:r>
        </a:p>
        <a:p>
          <a:r>
            <a:rPr lang="en-IN" dirty="0" smtClean="0">
              <a:latin typeface="Leelawadee" panose="020B0502040204020203" pitchFamily="34" charset="-34"/>
              <a:cs typeface="Leelawadee" panose="020B0502040204020203" pitchFamily="34" charset="-34"/>
            </a:rPr>
            <a:t>User can roll out Tableau at department level or company-wide. It comes with both the hardware and memory to support the enterprise</a:t>
          </a:r>
          <a:endParaRPr lang="en-IN" dirty="0">
            <a:latin typeface="Leelawadee" panose="020B0502040204020203" pitchFamily="34" charset="-34"/>
            <a:cs typeface="Leelawadee" panose="020B0502040204020203" pitchFamily="34" charset="-34"/>
          </a:endParaRPr>
        </a:p>
      </dgm:t>
    </dgm:pt>
    <dgm:pt modelId="{1539B686-A2EE-4BC5-9E43-6DDB770F56D8}" type="parTrans" cxnId="{D1A8C3EE-CC7E-4A08-9D97-CCCA8E6AD82D}">
      <dgm:prSet/>
      <dgm:spPr/>
      <dgm:t>
        <a:bodyPr/>
        <a:lstStyle/>
        <a:p>
          <a:endParaRPr lang="en-IN"/>
        </a:p>
      </dgm:t>
    </dgm:pt>
    <dgm:pt modelId="{BDC655FC-3EC7-4580-9ADC-98375CEE6308}" type="sibTrans" cxnId="{D1A8C3EE-CC7E-4A08-9D97-CCCA8E6AD82D}">
      <dgm:prSet/>
      <dgm:spPr/>
      <dgm:t>
        <a:bodyPr/>
        <a:lstStyle/>
        <a:p>
          <a:endParaRPr lang="en-IN"/>
        </a:p>
      </dgm:t>
    </dgm:pt>
    <dgm:pt modelId="{FC963940-0651-4D90-890A-6763F0282EA8}">
      <dgm:prSet phldrT="[Text]"/>
      <dgm:spPr/>
      <dgm:t>
        <a:bodyPr/>
        <a:lstStyle/>
        <a:p>
          <a:r>
            <a:rPr lang="en-US" b="1" dirty="0" smtClean="0">
              <a:latin typeface="Leelawadee" panose="020B0502040204020203" pitchFamily="34" charset="-34"/>
              <a:cs typeface="Leelawadee" panose="020B0502040204020203" pitchFamily="34" charset="-34"/>
            </a:rPr>
            <a:t>Multiple Devices</a:t>
          </a:r>
        </a:p>
        <a:p>
          <a:r>
            <a:rPr lang="en-IN" dirty="0" smtClean="0">
              <a:latin typeface="Leelawadee" panose="020B0502040204020203" pitchFamily="34" charset="-34"/>
              <a:cs typeface="Leelawadee" panose="020B0502040204020203" pitchFamily="34" charset="-34"/>
            </a:rPr>
            <a:t>Once the user produces a dashboard, he can view it anywhere, on multiple devices - with no programming capabilities required</a:t>
          </a:r>
          <a:endParaRPr lang="en-IN" dirty="0">
            <a:latin typeface="Leelawadee" panose="020B0502040204020203" pitchFamily="34" charset="-34"/>
            <a:cs typeface="Leelawadee" panose="020B0502040204020203" pitchFamily="34" charset="-34"/>
          </a:endParaRPr>
        </a:p>
      </dgm:t>
    </dgm:pt>
    <dgm:pt modelId="{34F579D7-AAE0-4461-B5B3-71C7661EF420}" type="parTrans" cxnId="{A2F43958-F1C5-4F2F-9A9D-7ACE7EFA219D}">
      <dgm:prSet/>
      <dgm:spPr/>
      <dgm:t>
        <a:bodyPr/>
        <a:lstStyle/>
        <a:p>
          <a:endParaRPr lang="en-IN"/>
        </a:p>
      </dgm:t>
    </dgm:pt>
    <dgm:pt modelId="{5E59E837-1823-4199-B9FB-B892B127F316}" type="sibTrans" cxnId="{A2F43958-F1C5-4F2F-9A9D-7ACE7EFA219D}">
      <dgm:prSet/>
      <dgm:spPr/>
      <dgm:t>
        <a:bodyPr/>
        <a:lstStyle/>
        <a:p>
          <a:endParaRPr lang="en-IN"/>
        </a:p>
      </dgm:t>
    </dgm:pt>
    <dgm:pt modelId="{5B92FAB1-EB1D-44C3-B269-6C3437600F49}">
      <dgm:prSet phldrT="[Text]"/>
      <dgm:spPr/>
      <dgm:t>
        <a:bodyPr/>
        <a:lstStyle/>
        <a:p>
          <a:r>
            <a:rPr lang="en-US" b="1" dirty="0" smtClean="0">
              <a:latin typeface="Leelawadee" panose="020B0502040204020203" pitchFamily="34" charset="-34"/>
              <a:cs typeface="Leelawadee" panose="020B0502040204020203" pitchFamily="34" charset="-34"/>
            </a:rPr>
            <a:t>Security</a:t>
          </a:r>
        </a:p>
        <a:p>
          <a:r>
            <a:rPr lang="en-IN" dirty="0" smtClean="0">
              <a:latin typeface="Leelawadee" panose="020B0502040204020203" pitchFamily="34" charset="-34"/>
              <a:cs typeface="Leelawadee" panose="020B0502040204020203" pitchFamily="34" charset="-34"/>
            </a:rPr>
            <a:t>Assign security permissions at any level. The multi-tenancy features provides sites to separate both users and content</a:t>
          </a:r>
        </a:p>
        <a:p>
          <a:endParaRPr lang="en-IN" dirty="0">
            <a:latin typeface="Leelawadee" panose="020B0502040204020203" pitchFamily="34" charset="-34"/>
            <a:cs typeface="Leelawadee" panose="020B0502040204020203" pitchFamily="34" charset="-34"/>
          </a:endParaRPr>
        </a:p>
      </dgm:t>
    </dgm:pt>
    <dgm:pt modelId="{32E1FD47-C097-408C-B43F-EBC74B5BD5A6}" type="parTrans" cxnId="{6F86DAC2-A0BE-409A-BA70-40430565DE29}">
      <dgm:prSet/>
      <dgm:spPr/>
      <dgm:t>
        <a:bodyPr/>
        <a:lstStyle/>
        <a:p>
          <a:endParaRPr lang="en-IN"/>
        </a:p>
      </dgm:t>
    </dgm:pt>
    <dgm:pt modelId="{66497AF2-FCEF-4A68-A110-64E71D26995C}" type="sibTrans" cxnId="{6F86DAC2-A0BE-409A-BA70-40430565DE29}">
      <dgm:prSet/>
      <dgm:spPr/>
      <dgm:t>
        <a:bodyPr/>
        <a:lstStyle/>
        <a:p>
          <a:endParaRPr lang="en-IN"/>
        </a:p>
      </dgm:t>
    </dgm:pt>
    <dgm:pt modelId="{288E7A45-DE43-4CFD-B8E7-A576C5162F8B}" type="pres">
      <dgm:prSet presAssocID="{F5246B2C-DCA0-43FF-AF2C-9C7F9B42B742}" presName="diagram" presStyleCnt="0">
        <dgm:presLayoutVars>
          <dgm:chMax val="1"/>
          <dgm:dir/>
          <dgm:animLvl val="ctr"/>
          <dgm:resizeHandles val="exact"/>
        </dgm:presLayoutVars>
      </dgm:prSet>
      <dgm:spPr/>
      <dgm:t>
        <a:bodyPr/>
        <a:lstStyle/>
        <a:p>
          <a:endParaRPr lang="en-IN"/>
        </a:p>
      </dgm:t>
    </dgm:pt>
    <dgm:pt modelId="{A7C08CD8-F59E-4408-80D6-6889843BDD2A}" type="pres">
      <dgm:prSet presAssocID="{F5246B2C-DCA0-43FF-AF2C-9C7F9B42B742}" presName="matrix" presStyleCnt="0"/>
      <dgm:spPr/>
    </dgm:pt>
    <dgm:pt modelId="{7E89F270-9B0B-44AC-92FC-E68CC2493668}" type="pres">
      <dgm:prSet presAssocID="{F5246B2C-DCA0-43FF-AF2C-9C7F9B42B742}" presName="tile1" presStyleLbl="node1" presStyleIdx="0" presStyleCnt="4"/>
      <dgm:spPr/>
      <dgm:t>
        <a:bodyPr/>
        <a:lstStyle/>
        <a:p>
          <a:endParaRPr lang="en-IN"/>
        </a:p>
      </dgm:t>
    </dgm:pt>
    <dgm:pt modelId="{5EE8473E-2ACD-4E99-B688-898DDF6FD372}" type="pres">
      <dgm:prSet presAssocID="{F5246B2C-DCA0-43FF-AF2C-9C7F9B42B742}" presName="tile1text" presStyleLbl="node1" presStyleIdx="0" presStyleCnt="4">
        <dgm:presLayoutVars>
          <dgm:chMax val="0"/>
          <dgm:chPref val="0"/>
          <dgm:bulletEnabled val="1"/>
        </dgm:presLayoutVars>
      </dgm:prSet>
      <dgm:spPr/>
      <dgm:t>
        <a:bodyPr/>
        <a:lstStyle/>
        <a:p>
          <a:endParaRPr lang="en-IN"/>
        </a:p>
      </dgm:t>
    </dgm:pt>
    <dgm:pt modelId="{F3287204-7D4C-4901-96C9-7979435A054B}" type="pres">
      <dgm:prSet presAssocID="{F5246B2C-DCA0-43FF-AF2C-9C7F9B42B742}" presName="tile2" presStyleLbl="node1" presStyleIdx="1" presStyleCnt="4"/>
      <dgm:spPr/>
      <dgm:t>
        <a:bodyPr/>
        <a:lstStyle/>
        <a:p>
          <a:endParaRPr lang="en-IN"/>
        </a:p>
      </dgm:t>
    </dgm:pt>
    <dgm:pt modelId="{CB39852A-E8CE-4A61-9D1D-FCF8157B7D99}" type="pres">
      <dgm:prSet presAssocID="{F5246B2C-DCA0-43FF-AF2C-9C7F9B42B742}" presName="tile2text" presStyleLbl="node1" presStyleIdx="1" presStyleCnt="4">
        <dgm:presLayoutVars>
          <dgm:chMax val="0"/>
          <dgm:chPref val="0"/>
          <dgm:bulletEnabled val="1"/>
        </dgm:presLayoutVars>
      </dgm:prSet>
      <dgm:spPr/>
      <dgm:t>
        <a:bodyPr/>
        <a:lstStyle/>
        <a:p>
          <a:endParaRPr lang="en-IN"/>
        </a:p>
      </dgm:t>
    </dgm:pt>
    <dgm:pt modelId="{1230DD2E-F051-4786-BBCA-0DB4E51A5A2D}" type="pres">
      <dgm:prSet presAssocID="{F5246B2C-DCA0-43FF-AF2C-9C7F9B42B742}" presName="tile3" presStyleLbl="node1" presStyleIdx="2" presStyleCnt="4"/>
      <dgm:spPr/>
      <dgm:t>
        <a:bodyPr/>
        <a:lstStyle/>
        <a:p>
          <a:endParaRPr lang="en-IN"/>
        </a:p>
      </dgm:t>
    </dgm:pt>
    <dgm:pt modelId="{4281E99A-CB79-495F-A945-472FFE50157F}" type="pres">
      <dgm:prSet presAssocID="{F5246B2C-DCA0-43FF-AF2C-9C7F9B42B742}" presName="tile3text" presStyleLbl="node1" presStyleIdx="2" presStyleCnt="4">
        <dgm:presLayoutVars>
          <dgm:chMax val="0"/>
          <dgm:chPref val="0"/>
          <dgm:bulletEnabled val="1"/>
        </dgm:presLayoutVars>
      </dgm:prSet>
      <dgm:spPr/>
      <dgm:t>
        <a:bodyPr/>
        <a:lstStyle/>
        <a:p>
          <a:endParaRPr lang="en-IN"/>
        </a:p>
      </dgm:t>
    </dgm:pt>
    <dgm:pt modelId="{2E1A5663-3279-4257-91D3-2E3A2D67B190}" type="pres">
      <dgm:prSet presAssocID="{F5246B2C-DCA0-43FF-AF2C-9C7F9B42B742}" presName="tile4" presStyleLbl="node1" presStyleIdx="3" presStyleCnt="4"/>
      <dgm:spPr/>
      <dgm:t>
        <a:bodyPr/>
        <a:lstStyle/>
        <a:p>
          <a:endParaRPr lang="en-IN"/>
        </a:p>
      </dgm:t>
    </dgm:pt>
    <dgm:pt modelId="{281B0730-E241-4A1E-B61A-D42799F211F8}" type="pres">
      <dgm:prSet presAssocID="{F5246B2C-DCA0-43FF-AF2C-9C7F9B42B742}" presName="tile4text" presStyleLbl="node1" presStyleIdx="3" presStyleCnt="4">
        <dgm:presLayoutVars>
          <dgm:chMax val="0"/>
          <dgm:chPref val="0"/>
          <dgm:bulletEnabled val="1"/>
        </dgm:presLayoutVars>
      </dgm:prSet>
      <dgm:spPr/>
      <dgm:t>
        <a:bodyPr/>
        <a:lstStyle/>
        <a:p>
          <a:endParaRPr lang="en-IN"/>
        </a:p>
      </dgm:t>
    </dgm:pt>
    <dgm:pt modelId="{0D6B01A3-6BD7-4CFA-85EF-26E5FB8EFF3A}" type="pres">
      <dgm:prSet presAssocID="{F5246B2C-DCA0-43FF-AF2C-9C7F9B42B742}" presName="centerTile" presStyleLbl="fgShp" presStyleIdx="0" presStyleCnt="1">
        <dgm:presLayoutVars>
          <dgm:chMax val="0"/>
          <dgm:chPref val="0"/>
        </dgm:presLayoutVars>
      </dgm:prSet>
      <dgm:spPr/>
      <dgm:t>
        <a:bodyPr/>
        <a:lstStyle/>
        <a:p>
          <a:endParaRPr lang="en-IN"/>
        </a:p>
      </dgm:t>
    </dgm:pt>
  </dgm:ptLst>
  <dgm:cxnLst>
    <dgm:cxn modelId="{3C0E4D16-659A-486D-8430-F58122EA5CBC}" srcId="{5561474C-0CFD-4490-B61E-D81B286A4785}" destId="{E1090B99-2C04-4387-BD77-E089D31A7208}" srcOrd="4" destOrd="0" parTransId="{0E380830-3749-4471-A5BC-3F6C22042386}" sibTransId="{DF842988-9CA0-41F4-9EBA-98F179A14C52}"/>
    <dgm:cxn modelId="{A70D53CF-9222-4577-B368-C9C492868C3E}" type="presOf" srcId="{1FC062F4-9A87-4F72-94F3-83BB48CAE7BA}" destId="{F3287204-7D4C-4901-96C9-7979435A054B}" srcOrd="0" destOrd="0" presId="urn:microsoft.com/office/officeart/2005/8/layout/matrix1"/>
    <dgm:cxn modelId="{6F86DAC2-A0BE-409A-BA70-40430565DE29}" srcId="{5561474C-0CFD-4490-B61E-D81B286A4785}" destId="{5B92FAB1-EB1D-44C3-B269-6C3437600F49}" srcOrd="3" destOrd="0" parTransId="{32E1FD47-C097-408C-B43F-EBC74B5BD5A6}" sibTransId="{66497AF2-FCEF-4A68-A110-64E71D26995C}"/>
    <dgm:cxn modelId="{F48526D6-4B91-43C1-897D-45AE33B2D366}" type="presOf" srcId="{5B92FAB1-EB1D-44C3-B269-6C3437600F49}" destId="{281B0730-E241-4A1E-B61A-D42799F211F8}" srcOrd="1" destOrd="0" presId="urn:microsoft.com/office/officeart/2005/8/layout/matrix1"/>
    <dgm:cxn modelId="{B5065B42-4D52-426B-9752-70CE20979D43}" srcId="{5561474C-0CFD-4490-B61E-D81B286A4785}" destId="{D57726C3-008F-47FA-938D-8F505D3DB9B4}" srcOrd="6" destOrd="0" parTransId="{8B5A149C-2159-4C71-9052-7D753339428E}" sibTransId="{DB058C66-A166-45C4-AE4D-A0E4B9CC8916}"/>
    <dgm:cxn modelId="{44B3C438-0B65-46E4-B5FA-98211ECEC13F}" type="presOf" srcId="{FC963940-0651-4D90-890A-6763F0282EA8}" destId="{1230DD2E-F051-4786-BBCA-0DB4E51A5A2D}" srcOrd="0" destOrd="0" presId="urn:microsoft.com/office/officeart/2005/8/layout/matrix1"/>
    <dgm:cxn modelId="{D1A8C3EE-CC7E-4A08-9D97-CCCA8E6AD82D}" srcId="{5561474C-0CFD-4490-B61E-D81B286A4785}" destId="{1FC062F4-9A87-4F72-94F3-83BB48CAE7BA}" srcOrd="1" destOrd="0" parTransId="{1539B686-A2EE-4BC5-9E43-6DDB770F56D8}" sibTransId="{BDC655FC-3EC7-4580-9ADC-98375CEE6308}"/>
    <dgm:cxn modelId="{EAA90A19-5166-4583-853B-BD23A11157A1}" type="presOf" srcId="{5561474C-0CFD-4490-B61E-D81B286A4785}" destId="{0D6B01A3-6BD7-4CFA-85EF-26E5FB8EFF3A}" srcOrd="0" destOrd="0" presId="urn:microsoft.com/office/officeart/2005/8/layout/matrix1"/>
    <dgm:cxn modelId="{20E42FE1-7E7A-4FA2-A303-7691C0D66801}" type="presOf" srcId="{1FC062F4-9A87-4F72-94F3-83BB48CAE7BA}" destId="{CB39852A-E8CE-4A61-9D1D-FCF8157B7D99}" srcOrd="1" destOrd="0" presId="urn:microsoft.com/office/officeart/2005/8/layout/matrix1"/>
    <dgm:cxn modelId="{BEC8BCFA-4371-4AE5-91F3-B1D149678B43}" type="presOf" srcId="{60EBCFAA-E3D5-49E5-BFA9-078291FC75A6}" destId="{5EE8473E-2ACD-4E99-B688-898DDF6FD372}" srcOrd="1" destOrd="0" presId="urn:microsoft.com/office/officeart/2005/8/layout/matrix1"/>
    <dgm:cxn modelId="{184A534C-D574-4F71-92EA-171987F55C2E}" type="presOf" srcId="{FC963940-0651-4D90-890A-6763F0282EA8}" destId="{4281E99A-CB79-495F-A945-472FFE50157F}" srcOrd="1" destOrd="0" presId="urn:microsoft.com/office/officeart/2005/8/layout/matrix1"/>
    <dgm:cxn modelId="{36A80888-5ADB-49F7-A9EB-9B2AA6E75124}" srcId="{5561474C-0CFD-4490-B61E-D81B286A4785}" destId="{60EBCFAA-E3D5-49E5-BFA9-078291FC75A6}" srcOrd="0" destOrd="0" parTransId="{C09EC44F-5B89-47F5-9A51-F7794E73FA47}" sibTransId="{FFF849ED-D0F4-4273-B830-AF16520B7726}"/>
    <dgm:cxn modelId="{C1204C29-33BC-4180-BF18-DED83C322A9E}" type="presOf" srcId="{5B92FAB1-EB1D-44C3-B269-6C3437600F49}" destId="{2E1A5663-3279-4257-91D3-2E3A2D67B190}" srcOrd="0" destOrd="0" presId="urn:microsoft.com/office/officeart/2005/8/layout/matrix1"/>
    <dgm:cxn modelId="{4A0F11F3-EE04-4778-B0DB-E4193B126661}" type="presOf" srcId="{F5246B2C-DCA0-43FF-AF2C-9C7F9B42B742}" destId="{288E7A45-DE43-4CFD-B8E7-A576C5162F8B}" srcOrd="0" destOrd="0" presId="urn:microsoft.com/office/officeart/2005/8/layout/matrix1"/>
    <dgm:cxn modelId="{1E951BC6-9505-430E-9884-B377C76AF6F8}" srcId="{5561474C-0CFD-4490-B61E-D81B286A4785}" destId="{4A25A6DD-F4FC-45D6-8359-704DFAD3CDBC}" srcOrd="5" destOrd="0" parTransId="{71238D6B-2439-4536-B336-67718B19A5BA}" sibTransId="{FE9A9615-8C1C-4BCA-8F7F-3E03F7CB5D8A}"/>
    <dgm:cxn modelId="{1E2E3E24-B2E0-4254-9ADA-6ED9CE4FBD1D}" srcId="{F5246B2C-DCA0-43FF-AF2C-9C7F9B42B742}" destId="{5561474C-0CFD-4490-B61E-D81B286A4785}" srcOrd="0" destOrd="0" parTransId="{E9CFA90B-D492-4BC1-9C97-88255C98B275}" sibTransId="{82324AAC-53CE-4BEC-9C3E-59BACBCE62A9}"/>
    <dgm:cxn modelId="{7AA80580-119D-4E4C-8ABA-858C358274CC}" type="presOf" srcId="{60EBCFAA-E3D5-49E5-BFA9-078291FC75A6}" destId="{7E89F270-9B0B-44AC-92FC-E68CC2493668}" srcOrd="0" destOrd="0" presId="urn:microsoft.com/office/officeart/2005/8/layout/matrix1"/>
    <dgm:cxn modelId="{A2F43958-F1C5-4F2F-9A9D-7ACE7EFA219D}" srcId="{5561474C-0CFD-4490-B61E-D81B286A4785}" destId="{FC963940-0651-4D90-890A-6763F0282EA8}" srcOrd="2" destOrd="0" parTransId="{34F579D7-AAE0-4461-B5B3-71C7661EF420}" sibTransId="{5E59E837-1823-4199-B9FB-B892B127F316}"/>
    <dgm:cxn modelId="{ED427993-048D-414A-BDDD-FF1364360850}" type="presParOf" srcId="{288E7A45-DE43-4CFD-B8E7-A576C5162F8B}" destId="{A7C08CD8-F59E-4408-80D6-6889843BDD2A}" srcOrd="0" destOrd="0" presId="urn:microsoft.com/office/officeart/2005/8/layout/matrix1"/>
    <dgm:cxn modelId="{C7285B59-D910-406F-9B09-DB50F571749B}" type="presParOf" srcId="{A7C08CD8-F59E-4408-80D6-6889843BDD2A}" destId="{7E89F270-9B0B-44AC-92FC-E68CC2493668}" srcOrd="0" destOrd="0" presId="urn:microsoft.com/office/officeart/2005/8/layout/matrix1"/>
    <dgm:cxn modelId="{C93EF333-6BFB-428E-84EC-EB20AEADBDEF}" type="presParOf" srcId="{A7C08CD8-F59E-4408-80D6-6889843BDD2A}" destId="{5EE8473E-2ACD-4E99-B688-898DDF6FD372}" srcOrd="1" destOrd="0" presId="urn:microsoft.com/office/officeart/2005/8/layout/matrix1"/>
    <dgm:cxn modelId="{E90BE4F5-F5C6-4477-830E-1390A90571C0}" type="presParOf" srcId="{A7C08CD8-F59E-4408-80D6-6889843BDD2A}" destId="{F3287204-7D4C-4901-96C9-7979435A054B}" srcOrd="2" destOrd="0" presId="urn:microsoft.com/office/officeart/2005/8/layout/matrix1"/>
    <dgm:cxn modelId="{BCBD17B9-AB59-4C09-9A52-F44A34FF09E7}" type="presParOf" srcId="{A7C08CD8-F59E-4408-80D6-6889843BDD2A}" destId="{CB39852A-E8CE-4A61-9D1D-FCF8157B7D99}" srcOrd="3" destOrd="0" presId="urn:microsoft.com/office/officeart/2005/8/layout/matrix1"/>
    <dgm:cxn modelId="{69D71170-5B78-494D-A1A7-27635452DEC6}" type="presParOf" srcId="{A7C08CD8-F59E-4408-80D6-6889843BDD2A}" destId="{1230DD2E-F051-4786-BBCA-0DB4E51A5A2D}" srcOrd="4" destOrd="0" presId="urn:microsoft.com/office/officeart/2005/8/layout/matrix1"/>
    <dgm:cxn modelId="{44C594B2-44D1-428B-9C0F-2316985FEC30}" type="presParOf" srcId="{A7C08CD8-F59E-4408-80D6-6889843BDD2A}" destId="{4281E99A-CB79-495F-A945-472FFE50157F}" srcOrd="5" destOrd="0" presId="urn:microsoft.com/office/officeart/2005/8/layout/matrix1"/>
    <dgm:cxn modelId="{D81FAAA8-9BB7-4124-8928-20784C2DC0B6}" type="presParOf" srcId="{A7C08CD8-F59E-4408-80D6-6889843BDD2A}" destId="{2E1A5663-3279-4257-91D3-2E3A2D67B190}" srcOrd="6" destOrd="0" presId="urn:microsoft.com/office/officeart/2005/8/layout/matrix1"/>
    <dgm:cxn modelId="{F0BAC8F9-6816-4757-BC7D-A08CDD80D35D}" type="presParOf" srcId="{A7C08CD8-F59E-4408-80D6-6889843BDD2A}" destId="{281B0730-E241-4A1E-B61A-D42799F211F8}" srcOrd="7" destOrd="0" presId="urn:microsoft.com/office/officeart/2005/8/layout/matrix1"/>
    <dgm:cxn modelId="{8BF5F838-C8E6-4328-9616-C6F46363827E}" type="presParOf" srcId="{288E7A45-DE43-4CFD-B8E7-A576C5162F8B}" destId="{0D6B01A3-6BD7-4CFA-85EF-26E5FB8EFF3A}"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221C25-B97E-4199-A0AA-6846C2498C72}" type="doc">
      <dgm:prSet loTypeId="urn:microsoft.com/office/officeart/2005/8/layout/chevron1" loCatId="process" qsTypeId="urn:microsoft.com/office/officeart/2005/8/quickstyle/simple1" qsCatId="simple" csTypeId="urn:microsoft.com/office/officeart/2005/8/colors/accent1_2" csCatId="accent1" phldr="1"/>
      <dgm:spPr/>
    </dgm:pt>
    <dgm:pt modelId="{E1B95B0D-6FF2-411C-BD4A-0084B192AB03}">
      <dgm:prSet phldrT="[Text]"/>
      <dgm:spPr>
        <a:solidFill>
          <a:schemeClr val="accent1">
            <a:lumMod val="60000"/>
            <a:lumOff val="40000"/>
          </a:schemeClr>
        </a:solidFill>
      </dgm:spPr>
      <dgm:t>
        <a:bodyPr/>
        <a:lstStyle/>
        <a:p>
          <a:r>
            <a:rPr lang="en-US" dirty="0" smtClean="0"/>
            <a:t>Tata Steel</a:t>
          </a:r>
          <a:endParaRPr lang="en-IN" dirty="0"/>
        </a:p>
      </dgm:t>
    </dgm:pt>
    <dgm:pt modelId="{0B71B31A-605D-4571-BB43-1A22A1F74685}" type="parTrans" cxnId="{FE287146-86BB-4694-88D5-0972C799AF65}">
      <dgm:prSet/>
      <dgm:spPr/>
      <dgm:t>
        <a:bodyPr/>
        <a:lstStyle/>
        <a:p>
          <a:endParaRPr lang="en-IN"/>
        </a:p>
      </dgm:t>
    </dgm:pt>
    <dgm:pt modelId="{85AA9ADE-97F4-47BD-91A0-DEB44FABCCB0}" type="sibTrans" cxnId="{FE287146-86BB-4694-88D5-0972C799AF65}">
      <dgm:prSet/>
      <dgm:spPr/>
      <dgm:t>
        <a:bodyPr/>
        <a:lstStyle/>
        <a:p>
          <a:endParaRPr lang="en-IN"/>
        </a:p>
      </dgm:t>
    </dgm:pt>
    <dgm:pt modelId="{57F91C59-22AC-4A50-A56C-A9CF360D996C}">
      <dgm:prSet phldrT="[Text]"/>
      <dgm:spPr>
        <a:solidFill>
          <a:schemeClr val="accent1">
            <a:lumMod val="60000"/>
            <a:lumOff val="40000"/>
          </a:schemeClr>
        </a:solidFill>
      </dgm:spPr>
      <dgm:t>
        <a:bodyPr/>
        <a:lstStyle/>
        <a:p>
          <a:r>
            <a:rPr lang="en-US" dirty="0" smtClean="0"/>
            <a:t>Distributors</a:t>
          </a:r>
          <a:endParaRPr lang="en-IN" dirty="0"/>
        </a:p>
      </dgm:t>
    </dgm:pt>
    <dgm:pt modelId="{205CC92C-4284-4C74-9D5F-0794BC5744E3}" type="parTrans" cxnId="{CC0192DE-D830-43CA-950B-DF63203C0C45}">
      <dgm:prSet/>
      <dgm:spPr/>
      <dgm:t>
        <a:bodyPr/>
        <a:lstStyle/>
        <a:p>
          <a:endParaRPr lang="en-IN"/>
        </a:p>
      </dgm:t>
    </dgm:pt>
    <dgm:pt modelId="{41B86245-E067-40E9-B798-2E8BA07A3EC4}" type="sibTrans" cxnId="{CC0192DE-D830-43CA-950B-DF63203C0C45}">
      <dgm:prSet/>
      <dgm:spPr/>
      <dgm:t>
        <a:bodyPr/>
        <a:lstStyle/>
        <a:p>
          <a:endParaRPr lang="en-IN"/>
        </a:p>
      </dgm:t>
    </dgm:pt>
    <dgm:pt modelId="{5A7A2D09-DD61-4BEE-A940-B8B629C6CCCA}">
      <dgm:prSet phldrT="[Text]"/>
      <dgm:spPr>
        <a:solidFill>
          <a:schemeClr val="accent1">
            <a:lumMod val="60000"/>
            <a:lumOff val="40000"/>
          </a:schemeClr>
        </a:solidFill>
      </dgm:spPr>
      <dgm:t>
        <a:bodyPr/>
        <a:lstStyle/>
        <a:p>
          <a:r>
            <a:rPr lang="en-US" dirty="0" smtClean="0"/>
            <a:t>Dealers</a:t>
          </a:r>
          <a:endParaRPr lang="en-IN" dirty="0"/>
        </a:p>
      </dgm:t>
    </dgm:pt>
    <dgm:pt modelId="{ED32C35E-40F1-466C-9AF0-73894BDB8E2B}" type="parTrans" cxnId="{F1583E2D-275A-45FC-9A84-F4C61916E48B}">
      <dgm:prSet/>
      <dgm:spPr/>
      <dgm:t>
        <a:bodyPr/>
        <a:lstStyle/>
        <a:p>
          <a:endParaRPr lang="en-IN"/>
        </a:p>
      </dgm:t>
    </dgm:pt>
    <dgm:pt modelId="{AF128110-B909-4A7C-918A-1DA51BFDD6CA}" type="sibTrans" cxnId="{F1583E2D-275A-45FC-9A84-F4C61916E48B}">
      <dgm:prSet/>
      <dgm:spPr/>
      <dgm:t>
        <a:bodyPr/>
        <a:lstStyle/>
        <a:p>
          <a:endParaRPr lang="en-IN"/>
        </a:p>
      </dgm:t>
    </dgm:pt>
    <dgm:pt modelId="{6C0FEE12-4086-4ED2-A931-B8FBA493984D}">
      <dgm:prSet phldrT="[Text]"/>
      <dgm:spPr>
        <a:solidFill>
          <a:schemeClr val="accent5">
            <a:lumMod val="60000"/>
            <a:lumOff val="40000"/>
          </a:schemeClr>
        </a:solidFill>
      </dgm:spPr>
      <dgm:t>
        <a:bodyPr/>
        <a:lstStyle/>
        <a:p>
          <a:r>
            <a:rPr lang="en-US" dirty="0" smtClean="0"/>
            <a:t>End Consumers</a:t>
          </a:r>
          <a:endParaRPr lang="en-IN" dirty="0"/>
        </a:p>
      </dgm:t>
    </dgm:pt>
    <dgm:pt modelId="{273CB89F-18F2-4E7F-96CE-4E9DA9F1BD1F}" type="parTrans" cxnId="{2CD60FA6-050B-479D-957D-734B78BF4EF8}">
      <dgm:prSet/>
      <dgm:spPr/>
      <dgm:t>
        <a:bodyPr/>
        <a:lstStyle/>
        <a:p>
          <a:endParaRPr lang="en-IN"/>
        </a:p>
      </dgm:t>
    </dgm:pt>
    <dgm:pt modelId="{C1CD1DF3-A3BD-433E-8702-4D9604CBE8CF}" type="sibTrans" cxnId="{2CD60FA6-050B-479D-957D-734B78BF4EF8}">
      <dgm:prSet/>
      <dgm:spPr/>
      <dgm:t>
        <a:bodyPr/>
        <a:lstStyle/>
        <a:p>
          <a:endParaRPr lang="en-IN"/>
        </a:p>
      </dgm:t>
    </dgm:pt>
    <dgm:pt modelId="{660C5932-945C-4E49-9C18-308B81795D90}" type="pres">
      <dgm:prSet presAssocID="{FB221C25-B97E-4199-A0AA-6846C2498C72}" presName="Name0" presStyleCnt="0">
        <dgm:presLayoutVars>
          <dgm:dir/>
          <dgm:animLvl val="lvl"/>
          <dgm:resizeHandles val="exact"/>
        </dgm:presLayoutVars>
      </dgm:prSet>
      <dgm:spPr/>
    </dgm:pt>
    <dgm:pt modelId="{C2E88C5D-9F3E-4070-86E3-6806990257E1}" type="pres">
      <dgm:prSet presAssocID="{E1B95B0D-6FF2-411C-BD4A-0084B192AB03}" presName="parTxOnly" presStyleLbl="node1" presStyleIdx="0" presStyleCnt="4">
        <dgm:presLayoutVars>
          <dgm:chMax val="0"/>
          <dgm:chPref val="0"/>
          <dgm:bulletEnabled val="1"/>
        </dgm:presLayoutVars>
      </dgm:prSet>
      <dgm:spPr/>
      <dgm:t>
        <a:bodyPr/>
        <a:lstStyle/>
        <a:p>
          <a:endParaRPr lang="en-IN"/>
        </a:p>
      </dgm:t>
    </dgm:pt>
    <dgm:pt modelId="{C1B0A685-D63D-406D-B3B0-01D86FB37483}" type="pres">
      <dgm:prSet presAssocID="{85AA9ADE-97F4-47BD-91A0-DEB44FABCCB0}" presName="parTxOnlySpace" presStyleCnt="0"/>
      <dgm:spPr/>
    </dgm:pt>
    <dgm:pt modelId="{06086181-097E-437A-BAF6-086C66634CED}" type="pres">
      <dgm:prSet presAssocID="{57F91C59-22AC-4A50-A56C-A9CF360D996C}" presName="parTxOnly" presStyleLbl="node1" presStyleIdx="1" presStyleCnt="4" custScaleX="94659">
        <dgm:presLayoutVars>
          <dgm:chMax val="0"/>
          <dgm:chPref val="0"/>
          <dgm:bulletEnabled val="1"/>
        </dgm:presLayoutVars>
      </dgm:prSet>
      <dgm:spPr/>
      <dgm:t>
        <a:bodyPr/>
        <a:lstStyle/>
        <a:p>
          <a:endParaRPr lang="en-IN"/>
        </a:p>
      </dgm:t>
    </dgm:pt>
    <dgm:pt modelId="{D5CBB5A1-8BEA-443B-9270-B8E5E90FB4B3}" type="pres">
      <dgm:prSet presAssocID="{41B86245-E067-40E9-B798-2E8BA07A3EC4}" presName="parTxOnlySpace" presStyleCnt="0"/>
      <dgm:spPr/>
    </dgm:pt>
    <dgm:pt modelId="{8817AC81-E78B-487A-966C-DE894A768113}" type="pres">
      <dgm:prSet presAssocID="{5A7A2D09-DD61-4BEE-A940-B8B629C6CCCA}" presName="parTxOnly" presStyleLbl="node1" presStyleIdx="2" presStyleCnt="4" custScaleX="85296">
        <dgm:presLayoutVars>
          <dgm:chMax val="0"/>
          <dgm:chPref val="0"/>
          <dgm:bulletEnabled val="1"/>
        </dgm:presLayoutVars>
      </dgm:prSet>
      <dgm:spPr/>
      <dgm:t>
        <a:bodyPr/>
        <a:lstStyle/>
        <a:p>
          <a:endParaRPr lang="en-IN"/>
        </a:p>
      </dgm:t>
    </dgm:pt>
    <dgm:pt modelId="{BB77EF33-0B55-4038-B4C8-BCFF24FD8B89}" type="pres">
      <dgm:prSet presAssocID="{AF128110-B909-4A7C-918A-1DA51BFDD6CA}" presName="parTxOnlySpace" presStyleCnt="0"/>
      <dgm:spPr/>
    </dgm:pt>
    <dgm:pt modelId="{13609CA3-6837-49B8-B808-164833D42F6E}" type="pres">
      <dgm:prSet presAssocID="{6C0FEE12-4086-4ED2-A931-B8FBA493984D}" presName="parTxOnly" presStyleLbl="node1" presStyleIdx="3" presStyleCnt="4" custLinFactNeighborX="5845">
        <dgm:presLayoutVars>
          <dgm:chMax val="0"/>
          <dgm:chPref val="0"/>
          <dgm:bulletEnabled val="1"/>
        </dgm:presLayoutVars>
      </dgm:prSet>
      <dgm:spPr/>
      <dgm:t>
        <a:bodyPr/>
        <a:lstStyle/>
        <a:p>
          <a:endParaRPr lang="en-IN"/>
        </a:p>
      </dgm:t>
    </dgm:pt>
  </dgm:ptLst>
  <dgm:cxnLst>
    <dgm:cxn modelId="{CC0192DE-D830-43CA-950B-DF63203C0C45}" srcId="{FB221C25-B97E-4199-A0AA-6846C2498C72}" destId="{57F91C59-22AC-4A50-A56C-A9CF360D996C}" srcOrd="1" destOrd="0" parTransId="{205CC92C-4284-4C74-9D5F-0794BC5744E3}" sibTransId="{41B86245-E067-40E9-B798-2E8BA07A3EC4}"/>
    <dgm:cxn modelId="{D1F479DC-2A75-45ED-8065-23532DB09F75}" type="presOf" srcId="{57F91C59-22AC-4A50-A56C-A9CF360D996C}" destId="{06086181-097E-437A-BAF6-086C66634CED}" srcOrd="0" destOrd="0" presId="urn:microsoft.com/office/officeart/2005/8/layout/chevron1"/>
    <dgm:cxn modelId="{A2103573-B128-40EE-9663-E3822BCB5587}" type="presOf" srcId="{E1B95B0D-6FF2-411C-BD4A-0084B192AB03}" destId="{C2E88C5D-9F3E-4070-86E3-6806990257E1}" srcOrd="0" destOrd="0" presId="urn:microsoft.com/office/officeart/2005/8/layout/chevron1"/>
    <dgm:cxn modelId="{629C5351-4D20-4F39-AB8D-95B2DEA774DF}" type="presOf" srcId="{5A7A2D09-DD61-4BEE-A940-B8B629C6CCCA}" destId="{8817AC81-E78B-487A-966C-DE894A768113}" srcOrd="0" destOrd="0" presId="urn:microsoft.com/office/officeart/2005/8/layout/chevron1"/>
    <dgm:cxn modelId="{FE287146-86BB-4694-88D5-0972C799AF65}" srcId="{FB221C25-B97E-4199-A0AA-6846C2498C72}" destId="{E1B95B0D-6FF2-411C-BD4A-0084B192AB03}" srcOrd="0" destOrd="0" parTransId="{0B71B31A-605D-4571-BB43-1A22A1F74685}" sibTransId="{85AA9ADE-97F4-47BD-91A0-DEB44FABCCB0}"/>
    <dgm:cxn modelId="{2A5AAFD4-6FAD-41F4-BF02-F90BF87CD7AD}" type="presOf" srcId="{FB221C25-B97E-4199-A0AA-6846C2498C72}" destId="{660C5932-945C-4E49-9C18-308B81795D90}" srcOrd="0" destOrd="0" presId="urn:microsoft.com/office/officeart/2005/8/layout/chevron1"/>
    <dgm:cxn modelId="{B697B14F-2F7A-4EDB-BD48-882F78503586}" type="presOf" srcId="{6C0FEE12-4086-4ED2-A931-B8FBA493984D}" destId="{13609CA3-6837-49B8-B808-164833D42F6E}" srcOrd="0" destOrd="0" presId="urn:microsoft.com/office/officeart/2005/8/layout/chevron1"/>
    <dgm:cxn modelId="{F1583E2D-275A-45FC-9A84-F4C61916E48B}" srcId="{FB221C25-B97E-4199-A0AA-6846C2498C72}" destId="{5A7A2D09-DD61-4BEE-A940-B8B629C6CCCA}" srcOrd="2" destOrd="0" parTransId="{ED32C35E-40F1-466C-9AF0-73894BDB8E2B}" sibTransId="{AF128110-B909-4A7C-918A-1DA51BFDD6CA}"/>
    <dgm:cxn modelId="{2CD60FA6-050B-479D-957D-734B78BF4EF8}" srcId="{FB221C25-B97E-4199-A0AA-6846C2498C72}" destId="{6C0FEE12-4086-4ED2-A931-B8FBA493984D}" srcOrd="3" destOrd="0" parTransId="{273CB89F-18F2-4E7F-96CE-4E9DA9F1BD1F}" sibTransId="{C1CD1DF3-A3BD-433E-8702-4D9604CBE8CF}"/>
    <dgm:cxn modelId="{430DA548-04F8-4D00-8691-0C3BA1B47CC0}" type="presParOf" srcId="{660C5932-945C-4E49-9C18-308B81795D90}" destId="{C2E88C5D-9F3E-4070-86E3-6806990257E1}" srcOrd="0" destOrd="0" presId="urn:microsoft.com/office/officeart/2005/8/layout/chevron1"/>
    <dgm:cxn modelId="{7B4B6BFA-0868-4034-9EAD-83969F4021D9}" type="presParOf" srcId="{660C5932-945C-4E49-9C18-308B81795D90}" destId="{C1B0A685-D63D-406D-B3B0-01D86FB37483}" srcOrd="1" destOrd="0" presId="urn:microsoft.com/office/officeart/2005/8/layout/chevron1"/>
    <dgm:cxn modelId="{39F5F909-8825-4BDB-A344-535A84383DF2}" type="presParOf" srcId="{660C5932-945C-4E49-9C18-308B81795D90}" destId="{06086181-097E-437A-BAF6-086C66634CED}" srcOrd="2" destOrd="0" presId="urn:microsoft.com/office/officeart/2005/8/layout/chevron1"/>
    <dgm:cxn modelId="{2266DF8A-43D8-48C1-9861-552F91BE5585}" type="presParOf" srcId="{660C5932-945C-4E49-9C18-308B81795D90}" destId="{D5CBB5A1-8BEA-443B-9270-B8E5E90FB4B3}" srcOrd="3" destOrd="0" presId="urn:microsoft.com/office/officeart/2005/8/layout/chevron1"/>
    <dgm:cxn modelId="{777DCC6A-71F6-4AE5-91B0-9ECC069C9263}" type="presParOf" srcId="{660C5932-945C-4E49-9C18-308B81795D90}" destId="{8817AC81-E78B-487A-966C-DE894A768113}" srcOrd="4" destOrd="0" presId="urn:microsoft.com/office/officeart/2005/8/layout/chevron1"/>
    <dgm:cxn modelId="{232D8530-9A81-4810-81C9-CA173ED71A25}" type="presParOf" srcId="{660C5932-945C-4E49-9C18-308B81795D90}" destId="{BB77EF33-0B55-4038-B4C8-BCFF24FD8B89}" srcOrd="5" destOrd="0" presId="urn:microsoft.com/office/officeart/2005/8/layout/chevron1"/>
    <dgm:cxn modelId="{501B7982-25A9-479D-BAF7-47D7F67865D0}" type="presParOf" srcId="{660C5932-945C-4E49-9C18-308B81795D90}" destId="{13609CA3-6837-49B8-B808-164833D42F6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83582-ADA1-4594-B20E-12CC1815F011}">
      <dsp:nvSpPr>
        <dsp:cNvPr id="0" name=""/>
        <dsp:cNvSpPr/>
      </dsp:nvSpPr>
      <dsp:spPr>
        <a:xfrm>
          <a:off x="200675" y="154985"/>
          <a:ext cx="2059921" cy="1414015"/>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73037-E773-4596-9950-B55BC3551738}">
      <dsp:nvSpPr>
        <dsp:cNvPr id="0" name=""/>
        <dsp:cNvSpPr/>
      </dsp:nvSpPr>
      <dsp:spPr>
        <a:xfrm>
          <a:off x="186332" y="1599956"/>
          <a:ext cx="2276760" cy="571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Business Intelligence</a:t>
          </a:r>
        </a:p>
        <a:p>
          <a:pPr lvl="0" algn="ctr" defTabSz="800100">
            <a:lnSpc>
              <a:spcPct val="90000"/>
            </a:lnSpc>
            <a:spcBef>
              <a:spcPct val="0"/>
            </a:spcBef>
            <a:spcAft>
              <a:spcPct val="35000"/>
            </a:spcAft>
          </a:pPr>
          <a:endParaRPr lang="en-US" sz="1800" kern="1200" dirty="0" smtClean="0"/>
        </a:p>
      </dsp:txBody>
      <dsp:txXfrm>
        <a:off x="186332" y="1599956"/>
        <a:ext cx="2276760" cy="571348"/>
      </dsp:txXfrm>
    </dsp:sp>
    <dsp:sp modelId="{F7869B1C-EE5C-4095-8765-85CC14A1144F}">
      <dsp:nvSpPr>
        <dsp:cNvPr id="0" name=""/>
        <dsp:cNvSpPr/>
      </dsp:nvSpPr>
      <dsp:spPr>
        <a:xfrm>
          <a:off x="1790815" y="2457062"/>
          <a:ext cx="2276760" cy="140844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1000" b="-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5513D-ECDE-40BA-B16E-F1641B1D2235}">
      <dsp:nvSpPr>
        <dsp:cNvPr id="0" name=""/>
        <dsp:cNvSpPr/>
      </dsp:nvSpPr>
      <dsp:spPr>
        <a:xfrm>
          <a:off x="1877445" y="3868041"/>
          <a:ext cx="2276760" cy="844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Data Modelling</a:t>
          </a:r>
          <a:br>
            <a:rPr lang="en-US" sz="1800" kern="1200" dirty="0" smtClean="0"/>
          </a:br>
          <a:endParaRPr lang="en-IN" sz="1800" kern="1200" dirty="0"/>
        </a:p>
      </dsp:txBody>
      <dsp:txXfrm>
        <a:off x="1877445" y="3868041"/>
        <a:ext cx="2276760" cy="844677"/>
      </dsp:txXfrm>
    </dsp:sp>
    <dsp:sp modelId="{FFFB3A4A-C91A-4A6B-A5DE-5A15570096DC}">
      <dsp:nvSpPr>
        <dsp:cNvPr id="0" name=""/>
        <dsp:cNvSpPr/>
      </dsp:nvSpPr>
      <dsp:spPr>
        <a:xfrm>
          <a:off x="4046405" y="201235"/>
          <a:ext cx="2063700" cy="141401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779641-5EDD-49DA-957F-44862BF812F2}">
      <dsp:nvSpPr>
        <dsp:cNvPr id="0" name=""/>
        <dsp:cNvSpPr/>
      </dsp:nvSpPr>
      <dsp:spPr>
        <a:xfrm>
          <a:off x="3938100" y="1638847"/>
          <a:ext cx="2276760" cy="370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b="0" kern="1200" dirty="0" smtClean="0"/>
            <a:t>Slicing and Dicing</a:t>
          </a:r>
          <a:br>
            <a:rPr lang="en-US" sz="1800" b="0" kern="1200" dirty="0" smtClean="0"/>
          </a:br>
          <a:endParaRPr lang="en-IN" sz="1800" b="0" kern="1200" dirty="0"/>
        </a:p>
      </dsp:txBody>
      <dsp:txXfrm>
        <a:off x="3938100" y="1638847"/>
        <a:ext cx="2276760" cy="370222"/>
      </dsp:txXfrm>
    </dsp:sp>
    <dsp:sp modelId="{2F448078-62A6-4190-816A-C2A6C5A875E2}">
      <dsp:nvSpPr>
        <dsp:cNvPr id="0" name=""/>
        <dsp:cNvSpPr/>
      </dsp:nvSpPr>
      <dsp:spPr>
        <a:xfrm>
          <a:off x="8086156" y="232263"/>
          <a:ext cx="1657390" cy="1386578"/>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51000" b="-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CF01A0-37D2-4B44-B40D-C4C48304FA5A}">
      <dsp:nvSpPr>
        <dsp:cNvPr id="0" name=""/>
        <dsp:cNvSpPr/>
      </dsp:nvSpPr>
      <dsp:spPr>
        <a:xfrm>
          <a:off x="7728159" y="1550168"/>
          <a:ext cx="2276760" cy="844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Data Sources Consolidation</a:t>
          </a:r>
        </a:p>
        <a:p>
          <a:pPr lvl="0" algn="ctr" defTabSz="800100">
            <a:lnSpc>
              <a:spcPct val="90000"/>
            </a:lnSpc>
            <a:spcBef>
              <a:spcPct val="0"/>
            </a:spcBef>
            <a:spcAft>
              <a:spcPct val="35000"/>
            </a:spcAft>
          </a:pPr>
          <a:endParaRPr lang="en-IN" sz="1800" kern="1200" dirty="0"/>
        </a:p>
      </dsp:txBody>
      <dsp:txXfrm>
        <a:off x="7728159" y="1550168"/>
        <a:ext cx="2276760" cy="844677"/>
      </dsp:txXfrm>
    </dsp:sp>
    <dsp:sp modelId="{30695BE5-6930-435F-BB2E-77571B8B96E6}">
      <dsp:nvSpPr>
        <dsp:cNvPr id="0" name=""/>
        <dsp:cNvSpPr/>
      </dsp:nvSpPr>
      <dsp:spPr>
        <a:xfrm>
          <a:off x="6759618" y="2440848"/>
          <a:ext cx="1560719" cy="1408446"/>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27000" b="-2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0BC91-E7BF-46A2-90A9-B6A5B49DA5E2}">
      <dsp:nvSpPr>
        <dsp:cNvPr id="0" name=""/>
        <dsp:cNvSpPr/>
      </dsp:nvSpPr>
      <dsp:spPr>
        <a:xfrm>
          <a:off x="6462205" y="3810137"/>
          <a:ext cx="2276760" cy="47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lvl="0" algn="ctr" defTabSz="800100">
            <a:lnSpc>
              <a:spcPct val="90000"/>
            </a:lnSpc>
            <a:spcBef>
              <a:spcPct val="0"/>
            </a:spcBef>
            <a:spcAft>
              <a:spcPct val="35000"/>
            </a:spcAft>
          </a:pPr>
          <a:r>
            <a:rPr lang="en-US" sz="1800" kern="1200" dirty="0" smtClean="0"/>
            <a:t>Ad-Hoc Analyses</a:t>
          </a:r>
        </a:p>
        <a:p>
          <a:pPr lvl="0" algn="ctr" defTabSz="800100">
            <a:lnSpc>
              <a:spcPct val="90000"/>
            </a:lnSpc>
            <a:spcBef>
              <a:spcPct val="0"/>
            </a:spcBef>
            <a:spcAft>
              <a:spcPct val="35000"/>
            </a:spcAft>
          </a:pPr>
          <a:endParaRPr lang="en-IN" sz="1800" kern="1200" dirty="0"/>
        </a:p>
      </dsp:txBody>
      <dsp:txXfrm>
        <a:off x="6462205" y="3810137"/>
        <a:ext cx="2276760" cy="474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615BD-D018-E545-9289-4AB1AE8F6686}" type="datetimeFigureOut">
              <a:rPr lang="en-US" smtClean="0"/>
              <a:t>1/10/2017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7CCB0-914D-D143-908C-7E6DBE57730A}" type="slidenum">
              <a:rPr lang="en-US" smtClean="0"/>
              <a:t>‹#›</a:t>
            </a:fld>
            <a:endParaRPr lang="en-US" dirty="0"/>
          </a:p>
        </p:txBody>
      </p:sp>
    </p:spTree>
    <p:extLst>
      <p:ext uri="{BB962C8B-B14F-4D97-AF65-F5344CB8AC3E}">
        <p14:creationId xmlns:p14="http://schemas.microsoft.com/office/powerpoint/2010/main" val="51905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3</a:t>
            </a:fld>
            <a:endParaRPr lang="en-IN" dirty="0">
              <a:solidFill>
                <a:prstClr val="black"/>
              </a:solidFill>
            </a:endParaRPr>
          </a:p>
        </p:txBody>
      </p:sp>
    </p:spTree>
    <p:extLst>
      <p:ext uri="{BB962C8B-B14F-4D97-AF65-F5344CB8AC3E}">
        <p14:creationId xmlns:p14="http://schemas.microsoft.com/office/powerpoint/2010/main" val="4683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4</a:t>
            </a:fld>
            <a:endParaRPr lang="en-IN" dirty="0">
              <a:solidFill>
                <a:prstClr val="black"/>
              </a:solidFill>
            </a:endParaRPr>
          </a:p>
        </p:txBody>
      </p:sp>
    </p:spTree>
    <p:extLst>
      <p:ext uri="{BB962C8B-B14F-4D97-AF65-F5344CB8AC3E}">
        <p14:creationId xmlns:p14="http://schemas.microsoft.com/office/powerpoint/2010/main" val="1604944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C922AD0-3546-44A3-A368-81335D1AFDE3}" type="slidenum">
              <a:rPr lang="en-IN" smtClean="0">
                <a:solidFill>
                  <a:prstClr val="black"/>
                </a:solidFill>
              </a:rPr>
              <a:pPr/>
              <a:t>5</a:t>
            </a:fld>
            <a:endParaRPr lang="en-IN" dirty="0">
              <a:solidFill>
                <a:prstClr val="black"/>
              </a:solidFill>
            </a:endParaRPr>
          </a:p>
        </p:txBody>
      </p:sp>
    </p:spTree>
    <p:extLst>
      <p:ext uri="{BB962C8B-B14F-4D97-AF65-F5344CB8AC3E}">
        <p14:creationId xmlns:p14="http://schemas.microsoft.com/office/powerpoint/2010/main" val="348363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Data , Knowledge and Action model; Bring</a:t>
            </a:r>
            <a:r>
              <a:rPr lang="en-IN" baseline="0" dirty="0" smtClean="0"/>
              <a:t> the infrastructure layer down and on top of that put MDM, ETL etc</a:t>
            </a:r>
          </a:p>
          <a:p>
            <a:pPr lvl="1"/>
            <a:r>
              <a:rPr lang="en-IN" sz="1200" kern="1200" dirty="0" smtClean="0">
                <a:solidFill>
                  <a:schemeClr val="tx1"/>
                </a:solidFill>
                <a:latin typeface="+mn-lt"/>
                <a:ea typeface="+mn-ea"/>
                <a:cs typeface="+mn-cs"/>
              </a:rPr>
              <a:t>Shading of Data Knowledge , Action.. in shades on blue.</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Put a box around the 2</a:t>
            </a:r>
            <a:r>
              <a:rPr lang="en-IN" sz="1200" kern="1200" baseline="30000" dirty="0" smtClean="0">
                <a:solidFill>
                  <a:schemeClr val="tx1"/>
                </a:solidFill>
                <a:latin typeface="+mn-lt"/>
                <a:ea typeface="+mn-ea"/>
                <a:cs typeface="+mn-cs"/>
              </a:rPr>
              <a:t>nd</a:t>
            </a:r>
            <a:r>
              <a:rPr lang="en-IN" sz="1200" kern="1200" dirty="0" smtClean="0">
                <a:solidFill>
                  <a:schemeClr val="tx1"/>
                </a:solidFill>
                <a:latin typeface="+mn-lt"/>
                <a:ea typeface="+mn-ea"/>
                <a:cs typeface="+mn-cs"/>
              </a:rPr>
              <a:t> layer where we have sub components below data, knowledge &amp; Analyse.</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Data </a:t>
            </a:r>
            <a:r>
              <a:rPr lang="en-IN" sz="1200" kern="1200" dirty="0" err="1" smtClean="0">
                <a:solidFill>
                  <a:schemeClr val="tx1"/>
                </a:solidFill>
                <a:latin typeface="+mn-lt"/>
                <a:ea typeface="+mn-ea"/>
                <a:cs typeface="+mn-cs"/>
              </a:rPr>
              <a:t>igestion</a:t>
            </a:r>
            <a:r>
              <a:rPr lang="en-IN" sz="1200" kern="1200" dirty="0" smtClean="0">
                <a:solidFill>
                  <a:schemeClr val="tx1"/>
                </a:solidFill>
                <a:latin typeface="+mn-lt"/>
                <a:ea typeface="+mn-ea"/>
                <a:cs typeface="+mn-cs"/>
              </a:rPr>
              <a:t> – the squares should be cylinder. </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Data transform : In the text put – linking, quality. The cylinder should be replaced with a square ( cylinder is only used for databases).</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Remove data quality as we have combined with data transform.</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The text under Data for 3</a:t>
            </a:r>
            <a:r>
              <a:rPr lang="en-IN" sz="1200" kern="1200" baseline="30000" dirty="0" smtClean="0">
                <a:solidFill>
                  <a:schemeClr val="tx1"/>
                </a:solidFill>
                <a:latin typeface="+mn-lt"/>
                <a:ea typeface="+mn-ea"/>
                <a:cs typeface="+mn-cs"/>
              </a:rPr>
              <a:t>rd</a:t>
            </a:r>
            <a:r>
              <a:rPr lang="en-IN" sz="1200" kern="1200" dirty="0" smtClean="0">
                <a:solidFill>
                  <a:schemeClr val="tx1"/>
                </a:solidFill>
                <a:latin typeface="+mn-lt"/>
                <a:ea typeface="+mn-ea"/>
                <a:cs typeface="+mn-cs"/>
              </a:rPr>
              <a:t> layer:</a:t>
            </a:r>
            <a:endParaRPr lang="en-IN" sz="1400" kern="1200" dirty="0" smtClean="0">
              <a:solidFill>
                <a:schemeClr val="tx1"/>
              </a:solidFill>
              <a:latin typeface="+mn-lt"/>
              <a:ea typeface="+mn-ea"/>
              <a:cs typeface="+mn-cs"/>
            </a:endParaRPr>
          </a:p>
          <a:p>
            <a:pPr lvl="2"/>
            <a:r>
              <a:rPr lang="en-IN" sz="1200" kern="1200" dirty="0" smtClean="0">
                <a:solidFill>
                  <a:schemeClr val="tx1"/>
                </a:solidFill>
                <a:latin typeface="+mn-lt"/>
                <a:ea typeface="+mn-ea"/>
                <a:cs typeface="+mn-cs"/>
              </a:rPr>
              <a:t>Data ingestion : Source systems</a:t>
            </a:r>
            <a:endParaRPr lang="en-IN" sz="1400" kern="1200" dirty="0" smtClean="0">
              <a:solidFill>
                <a:schemeClr val="tx1"/>
              </a:solidFill>
              <a:latin typeface="+mn-lt"/>
              <a:ea typeface="+mn-ea"/>
              <a:cs typeface="+mn-cs"/>
            </a:endParaRPr>
          </a:p>
          <a:p>
            <a:pPr lvl="2"/>
            <a:r>
              <a:rPr lang="en-IN" sz="1200" kern="1200" dirty="0" smtClean="0">
                <a:solidFill>
                  <a:schemeClr val="tx1"/>
                </a:solidFill>
                <a:latin typeface="+mn-lt"/>
                <a:ea typeface="+mn-ea"/>
                <a:cs typeface="+mn-cs"/>
              </a:rPr>
              <a:t>Transform : ETL tools ( Mastercraft, </a:t>
            </a:r>
            <a:r>
              <a:rPr lang="en-IN" sz="1200" kern="1200" dirty="0" err="1" smtClean="0">
                <a:solidFill>
                  <a:schemeClr val="tx1"/>
                </a:solidFill>
                <a:latin typeface="+mn-lt"/>
                <a:ea typeface="+mn-ea"/>
                <a:cs typeface="+mn-cs"/>
              </a:rPr>
              <a:t>informatica</a:t>
            </a:r>
            <a:r>
              <a:rPr lang="en-IN" sz="1200" kern="1200" dirty="0" smtClean="0">
                <a:solidFill>
                  <a:schemeClr val="tx1"/>
                </a:solidFill>
                <a:latin typeface="+mn-lt"/>
                <a:ea typeface="+mn-ea"/>
                <a:cs typeface="+mn-cs"/>
              </a:rPr>
              <a:t>, </a:t>
            </a:r>
            <a:r>
              <a:rPr lang="en-IN" sz="1200" kern="1200" dirty="0" err="1" smtClean="0">
                <a:solidFill>
                  <a:schemeClr val="tx1"/>
                </a:solidFill>
                <a:latin typeface="+mn-lt"/>
                <a:ea typeface="+mn-ea"/>
                <a:cs typeface="+mn-cs"/>
              </a:rPr>
              <a:t>abinitio</a:t>
            </a:r>
            <a:r>
              <a:rPr lang="en-IN" sz="1200" kern="1200" dirty="0" smtClean="0">
                <a:solidFill>
                  <a:schemeClr val="tx1"/>
                </a:solidFill>
                <a:latin typeface="+mn-lt"/>
                <a:ea typeface="+mn-ea"/>
                <a:cs typeface="+mn-cs"/>
              </a:rPr>
              <a:t>)</a:t>
            </a:r>
            <a:endParaRPr lang="en-IN" sz="1400" kern="1200" dirty="0" smtClean="0">
              <a:solidFill>
                <a:schemeClr val="tx1"/>
              </a:solidFill>
              <a:latin typeface="+mn-lt"/>
              <a:ea typeface="+mn-ea"/>
              <a:cs typeface="+mn-cs"/>
            </a:endParaRPr>
          </a:p>
          <a:p>
            <a:pPr lvl="2"/>
            <a:r>
              <a:rPr lang="en-IN" sz="1200" kern="1200" dirty="0" err="1" smtClean="0">
                <a:solidFill>
                  <a:schemeClr val="tx1"/>
                </a:solidFill>
                <a:latin typeface="+mn-lt"/>
                <a:ea typeface="+mn-ea"/>
                <a:cs typeface="+mn-cs"/>
              </a:rPr>
              <a:t>Datawarehouse</a:t>
            </a:r>
            <a:r>
              <a:rPr lang="en-IN" sz="1200" kern="1200" dirty="0" smtClean="0">
                <a:solidFill>
                  <a:schemeClr val="tx1"/>
                </a:solidFill>
                <a:latin typeface="+mn-lt"/>
                <a:ea typeface="+mn-ea"/>
                <a:cs typeface="+mn-cs"/>
              </a:rPr>
              <a:t> : Database ( Oracle, SAP, </a:t>
            </a:r>
            <a:r>
              <a:rPr lang="en-IN" sz="1200" kern="1200" dirty="0" err="1" smtClean="0">
                <a:solidFill>
                  <a:schemeClr val="tx1"/>
                </a:solidFill>
                <a:latin typeface="+mn-lt"/>
                <a:ea typeface="+mn-ea"/>
                <a:cs typeface="+mn-cs"/>
              </a:rPr>
              <a:t>Teradata</a:t>
            </a:r>
            <a:r>
              <a:rPr lang="en-IN" sz="1200" kern="1200" dirty="0" smtClean="0">
                <a:solidFill>
                  <a:schemeClr val="tx1"/>
                </a:solidFill>
                <a:latin typeface="+mn-lt"/>
                <a:ea typeface="+mn-ea"/>
                <a:cs typeface="+mn-cs"/>
              </a:rPr>
              <a:t>)</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The 3 visuals under Knowledge will be : Analyze, Predict, </a:t>
            </a:r>
            <a:r>
              <a:rPr lang="en-IN" sz="1200" kern="1200" dirty="0" err="1" smtClean="0">
                <a:solidFill>
                  <a:schemeClr val="tx1"/>
                </a:solidFill>
                <a:latin typeface="+mn-lt"/>
                <a:ea typeface="+mn-ea"/>
                <a:cs typeface="+mn-cs"/>
              </a:rPr>
              <a:t>Visulaize</a:t>
            </a:r>
            <a:endParaRPr lang="en-IN" sz="1400" kern="1200" dirty="0" smtClean="0">
              <a:solidFill>
                <a:schemeClr val="tx1"/>
              </a:solidFill>
              <a:latin typeface="+mn-lt"/>
              <a:ea typeface="+mn-ea"/>
              <a:cs typeface="+mn-cs"/>
            </a:endParaRPr>
          </a:p>
          <a:p>
            <a:pPr lvl="1"/>
            <a:r>
              <a:rPr lang="en-IN" sz="1200" kern="1200" dirty="0" smtClean="0">
                <a:solidFill>
                  <a:schemeClr val="tx1"/>
                </a:solidFill>
                <a:latin typeface="+mn-lt"/>
                <a:ea typeface="+mn-ea"/>
                <a:cs typeface="+mn-cs"/>
              </a:rPr>
              <a:t>Text for 2</a:t>
            </a:r>
            <a:r>
              <a:rPr lang="en-IN" sz="1200" kern="1200" baseline="30000" dirty="0" smtClean="0">
                <a:solidFill>
                  <a:schemeClr val="tx1"/>
                </a:solidFill>
                <a:latin typeface="+mn-lt"/>
                <a:ea typeface="+mn-ea"/>
                <a:cs typeface="+mn-cs"/>
              </a:rPr>
              <a:t>nd</a:t>
            </a:r>
            <a:r>
              <a:rPr lang="en-IN" sz="1200" kern="1200" dirty="0" smtClean="0">
                <a:solidFill>
                  <a:schemeClr val="tx1"/>
                </a:solidFill>
                <a:latin typeface="+mn-lt"/>
                <a:ea typeface="+mn-ea"/>
                <a:cs typeface="+mn-cs"/>
              </a:rPr>
              <a:t> &amp;  3</a:t>
            </a:r>
            <a:r>
              <a:rPr lang="en-IN" sz="1200" kern="1200" baseline="30000" dirty="0" smtClean="0">
                <a:solidFill>
                  <a:schemeClr val="tx1"/>
                </a:solidFill>
                <a:latin typeface="+mn-lt"/>
                <a:ea typeface="+mn-ea"/>
                <a:cs typeface="+mn-cs"/>
              </a:rPr>
              <a:t>rd</a:t>
            </a:r>
            <a:r>
              <a:rPr lang="en-IN" sz="1200" kern="1200" dirty="0" smtClean="0">
                <a:solidFill>
                  <a:schemeClr val="tx1"/>
                </a:solidFill>
                <a:latin typeface="+mn-lt"/>
                <a:ea typeface="+mn-ea"/>
                <a:cs typeface="+mn-cs"/>
              </a:rPr>
              <a:t> layer :</a:t>
            </a:r>
            <a:endParaRPr lang="en-IN" sz="1400" kern="1200" dirty="0" smtClean="0">
              <a:solidFill>
                <a:schemeClr val="tx1"/>
              </a:solidFill>
              <a:latin typeface="+mn-lt"/>
              <a:ea typeface="+mn-ea"/>
              <a:cs typeface="+mn-cs"/>
            </a:endParaRPr>
          </a:p>
          <a:p>
            <a:pPr lvl="2"/>
            <a:r>
              <a:rPr lang="en-IN" sz="1200" kern="1200" dirty="0" smtClean="0">
                <a:solidFill>
                  <a:schemeClr val="tx1"/>
                </a:solidFill>
                <a:latin typeface="+mn-lt"/>
                <a:ea typeface="+mn-ea"/>
                <a:cs typeface="+mn-cs"/>
              </a:rPr>
              <a:t>Data Mining, Predict  : R, SAS , SQL</a:t>
            </a:r>
            <a:endParaRPr lang="en-IN" sz="1400" kern="1200" dirty="0" smtClean="0">
              <a:solidFill>
                <a:schemeClr val="tx1"/>
              </a:solidFill>
              <a:latin typeface="+mn-lt"/>
              <a:ea typeface="+mn-ea"/>
              <a:cs typeface="+mn-cs"/>
            </a:endParaRPr>
          </a:p>
          <a:p>
            <a:pPr lvl="2"/>
            <a:r>
              <a:rPr lang="en-IN" sz="1200" kern="1200" dirty="0" smtClean="0">
                <a:solidFill>
                  <a:schemeClr val="tx1"/>
                </a:solidFill>
                <a:latin typeface="+mn-lt"/>
                <a:ea typeface="+mn-ea"/>
                <a:cs typeface="+mn-cs"/>
              </a:rPr>
              <a:t>Visualize : BI : Tableau, </a:t>
            </a:r>
            <a:r>
              <a:rPr lang="en-IN" sz="1200" kern="1200" dirty="0" err="1" smtClean="0">
                <a:solidFill>
                  <a:schemeClr val="tx1"/>
                </a:solidFill>
                <a:latin typeface="+mn-lt"/>
                <a:ea typeface="+mn-ea"/>
                <a:cs typeface="+mn-cs"/>
              </a:rPr>
              <a:t>Qlickview</a:t>
            </a:r>
            <a:endParaRPr lang="en-IN" sz="1400" kern="1200" dirty="0" smtClean="0">
              <a:solidFill>
                <a:schemeClr val="tx1"/>
              </a:solidFill>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033F1C2D-DCC2-432B-804F-3A8560B4A0B5}" type="slidenum">
              <a:rPr lang="en-IN" smtClean="0">
                <a:solidFill>
                  <a:prstClr val="black"/>
                </a:solidFill>
              </a:rPr>
              <a:pPr/>
              <a:t>22</a:t>
            </a:fld>
            <a:endParaRPr lang="en-IN">
              <a:solidFill>
                <a:prstClr val="black"/>
              </a:solidFill>
            </a:endParaRPr>
          </a:p>
        </p:txBody>
      </p:sp>
    </p:spTree>
    <p:extLst>
      <p:ext uri="{BB962C8B-B14F-4D97-AF65-F5344CB8AC3E}">
        <p14:creationId xmlns:p14="http://schemas.microsoft.com/office/powerpoint/2010/main" val="61041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5F3A600-E9C9-4F6F-9259-2CD4C941B10C}" type="slidenum">
              <a:rPr lang="en-IN" smtClean="0">
                <a:solidFill>
                  <a:prstClr val="black"/>
                </a:solidFill>
              </a:rPr>
              <a:pPr/>
              <a:t>39</a:t>
            </a:fld>
            <a:endParaRPr lang="en-IN">
              <a:solidFill>
                <a:prstClr val="black"/>
              </a:solidFill>
            </a:endParaRPr>
          </a:p>
        </p:txBody>
      </p:sp>
    </p:spTree>
    <p:extLst>
      <p:ext uri="{BB962C8B-B14F-4D97-AF65-F5344CB8AC3E}">
        <p14:creationId xmlns:p14="http://schemas.microsoft.com/office/powerpoint/2010/main" val="228270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13817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1167575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1883329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1752876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550088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5807897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3025235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3190827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062728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2513906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493615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3097492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085828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628265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130431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1044304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285800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84301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783005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4535081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74960901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63334381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4552508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453500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6454277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5903123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168447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237425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246428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520592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725833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8743151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DCA53F-FCBF-4517-A84A-91F4E4243AD6}" type="datetime1">
              <a:rPr lang="en-US" smtClean="0">
                <a:solidFill>
                  <a:srgbClr val="ACD433"/>
                </a:solidFill>
              </a:rPr>
              <a:pPr/>
              <a:t>1/10/2017</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IN">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1685862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20635794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7034134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367868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284534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023975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I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925931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4033284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74193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4275730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42232483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61319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7187826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1634475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911098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5011068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518227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9661639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091620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130359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0755666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5670833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724926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98438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2196526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10-01-2017</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4464347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12074897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5BA0C7-AADD-421B-8FBC-91AD055047E0}" type="datetime1">
              <a:rPr lang="en-US" smtClean="0">
                <a:solidFill>
                  <a:srgbClr val="ACD433"/>
                </a:solidFill>
              </a:rPr>
              <a:pPr/>
              <a:t>1/10/2017</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US" dirty="0">
                <a:solidFill>
                  <a:srgbClr val="ACD433"/>
                </a:solidFill>
              </a:rPr>
              <a:t>
              </a:t>
            </a: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39702737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8314481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35214795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36260314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1/10/2017</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a:prstGeom prst="rect">
            <a:avLst/>
          </a:prstGeo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4235520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31666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66103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t>10-01-2017</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1062758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1/10/2017</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189142703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826" r:id="rId12"/>
    <p:sldLayoutId id="2147483828" r:id="rId13"/>
    <p:sldLayoutId id="2147483829" r:id="rId14"/>
    <p:sldLayoutId id="2147483830" r:id="rId15"/>
    <p:sldLayoutId id="2147483831"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1/10/2017</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221811787"/>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1/10/2017</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9448800" y="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cxnSp>
        <p:nvCxnSpPr>
          <p:cNvPr id="7" name="Straight Connector 6"/>
          <p:cNvCxnSpPr/>
          <p:nvPr userDrawn="1"/>
        </p:nvCxnSpPr>
        <p:spPr>
          <a:xfrm>
            <a:off x="1" y="512914"/>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10" name="Rectangle 9"/>
          <p:cNvSpPr/>
          <p:nvPr userDrawn="1"/>
        </p:nvSpPr>
        <p:spPr>
          <a:xfrm>
            <a:off x="6002452"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spTree>
    <p:extLst>
      <p:ext uri="{BB962C8B-B14F-4D97-AF65-F5344CB8AC3E}">
        <p14:creationId xmlns:p14="http://schemas.microsoft.com/office/powerpoint/2010/main" val="335774813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10-01-2017</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21156017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1/10/2017</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312505128"/>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jpe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2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jpe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8.png"/><Relationship Id="rId3" Type="http://schemas.openxmlformats.org/officeDocument/2006/relationships/image" Target="../media/image17.png"/><Relationship Id="rId7" Type="http://schemas.openxmlformats.org/officeDocument/2006/relationships/image" Target="../media/image76.jpeg"/><Relationship Id="rId12"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9.xml"/><Relationship Id="rId6" Type="http://schemas.openxmlformats.org/officeDocument/2006/relationships/image" Target="../media/image75.png"/><Relationship Id="rId11" Type="http://schemas.openxmlformats.org/officeDocument/2006/relationships/image" Target="../media/image21.jpeg"/><Relationship Id="rId5" Type="http://schemas.openxmlformats.org/officeDocument/2006/relationships/image" Target="../media/image20.png"/><Relationship Id="rId15" Type="http://schemas.openxmlformats.org/officeDocument/2006/relationships/image" Target="../media/image13.png"/><Relationship Id="rId10" Type="http://schemas.openxmlformats.org/officeDocument/2006/relationships/image" Target="../media/image22.gif"/><Relationship Id="rId4" Type="http://schemas.openxmlformats.org/officeDocument/2006/relationships/image" Target="../media/image18.png"/><Relationship Id="rId9" Type="http://schemas.openxmlformats.org/officeDocument/2006/relationships/image" Target="../media/image77.png"/><Relationship Id="rId1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25.gif"/><Relationship Id="rId1" Type="http://schemas.openxmlformats.org/officeDocument/2006/relationships/slideLayout" Target="../slideLayouts/slideLayout29.xml"/><Relationship Id="rId6" Type="http://schemas.openxmlformats.org/officeDocument/2006/relationships/image" Target="../media/image81.jpeg"/><Relationship Id="rId5" Type="http://schemas.openxmlformats.org/officeDocument/2006/relationships/image" Target="../media/image68.png"/><Relationship Id="rId4" Type="http://schemas.openxmlformats.org/officeDocument/2006/relationships/image" Target="../media/image21.jpe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85.png"/><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Layout" Target="../slideLayouts/slideLayout29.xml"/><Relationship Id="rId6" Type="http://schemas.openxmlformats.org/officeDocument/2006/relationships/image" Target="../media/image88.jpeg"/><Relationship Id="rId5" Type="http://schemas.openxmlformats.org/officeDocument/2006/relationships/image" Target="../media/image87.png"/><Relationship Id="rId10" Type="http://schemas.openxmlformats.org/officeDocument/2006/relationships/image" Target="../media/image91.jpeg"/><Relationship Id="rId4" Type="http://schemas.openxmlformats.org/officeDocument/2006/relationships/image" Target="../media/image86.jpeg"/><Relationship Id="rId9" Type="http://schemas.openxmlformats.org/officeDocument/2006/relationships/image" Target="../media/image9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 Id="rId4" Type="http://schemas.openxmlformats.org/officeDocument/2006/relationships/chart" Target="../charts/chart3.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4.xml"/><Relationship Id="rId7" Type="http://schemas.openxmlformats.org/officeDocument/2006/relationships/image" Target="../media/image25.gi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gi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5.png"/><Relationship Id="rId7" Type="http://schemas.openxmlformats.org/officeDocument/2006/relationships/image" Target="../media/image28.jpeg"/><Relationship Id="rId12" Type="http://schemas.openxmlformats.org/officeDocument/2006/relationships/image" Target="../media/image30.jpeg"/><Relationship Id="rId17" Type="http://schemas.openxmlformats.org/officeDocument/2006/relationships/image" Target="../media/image35.png"/><Relationship Id="rId2" Type="http://schemas.openxmlformats.org/officeDocument/2006/relationships/image" Target="../media/image25.gif"/><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13.png"/><Relationship Id="rId5" Type="http://schemas.openxmlformats.org/officeDocument/2006/relationships/image" Target="../media/image17.png"/><Relationship Id="rId15" Type="http://schemas.openxmlformats.org/officeDocument/2006/relationships/image" Target="../media/image33.png"/><Relationship Id="rId10" Type="http://schemas.openxmlformats.org/officeDocument/2006/relationships/image" Target="../media/image12.png"/><Relationship Id="rId4" Type="http://schemas.openxmlformats.org/officeDocument/2006/relationships/image" Target="../media/image26.png"/><Relationship Id="rId9" Type="http://schemas.openxmlformats.org/officeDocument/2006/relationships/image" Target="../media/image11.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Rectangle 6"/>
          <p:cNvSpPr/>
          <p:nvPr/>
        </p:nvSpPr>
        <p:spPr>
          <a:xfrm>
            <a:off x="228600" y="5580271"/>
            <a:ext cx="11788792" cy="1061829"/>
          </a:xfrm>
          <a:prstGeom prst="rect">
            <a:avLst/>
          </a:prstGeom>
        </p:spPr>
        <p:txBody>
          <a:bodyPr wrap="square" anchor="b">
            <a:spAutoFit/>
          </a:bodyPr>
          <a:lstStyle/>
          <a:p>
            <a:pPr lvl="0"/>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8" name="Rectangle 7"/>
          <p:cNvSpPr/>
          <p:nvPr/>
        </p:nvSpPr>
        <p:spPr>
          <a:xfrm>
            <a:off x="1754261" y="2028389"/>
            <a:ext cx="10263131" cy="707886"/>
          </a:xfrm>
          <a:prstGeom prst="rect">
            <a:avLst/>
          </a:prstGeom>
        </p:spPr>
        <p:txBody>
          <a:bodyPr wrap="none">
            <a:spAutoFit/>
          </a:bodyPr>
          <a:lstStyle/>
          <a:p>
            <a:pPr algn="r"/>
            <a:r>
              <a:rPr lang="en-US" sz="4000" b="1" dirty="0" smtClean="0">
                <a:solidFill>
                  <a:schemeClr val="bg1"/>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Tata Steel: Analytics Roadmap for TISCON</a:t>
            </a:r>
          </a:p>
        </p:txBody>
      </p:sp>
      <p:sp>
        <p:nvSpPr>
          <p:cNvPr id="10" name="Rectangle 9"/>
          <p:cNvSpPr/>
          <p:nvPr/>
        </p:nvSpPr>
        <p:spPr>
          <a:xfrm>
            <a:off x="4216400" y="3949222"/>
            <a:ext cx="7239000" cy="400110"/>
          </a:xfrm>
          <a:prstGeom prst="rect">
            <a:avLst/>
          </a:prstGeom>
        </p:spPr>
        <p:txBody>
          <a:bodyPr wrap="square">
            <a:spAutoFit/>
          </a:bodyPr>
          <a:lstStyle/>
          <a:p>
            <a:pPr algn="r"/>
            <a:r>
              <a:rPr lang="en-US" sz="2000" b="1" dirty="0" smtClean="0">
                <a:solidFill>
                  <a:schemeClr val="bg1"/>
                </a:solidFill>
                <a:latin typeface="Leelawadee UI" panose="020B0502040204020203" pitchFamily="34" charset="-34"/>
                <a:cs typeface="Leelawadee UI" panose="020B0502040204020203" pitchFamily="34" charset="-34"/>
              </a:rPr>
              <a:t>02/08/2016</a:t>
            </a:r>
            <a:endParaRPr lang="en-US" sz="2000" b="1" dirty="0">
              <a:solidFill>
                <a:schemeClr val="bg1"/>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459225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prstClr val="white"/>
              </a:solidFill>
            </a:endParaRPr>
          </a:p>
        </p:txBody>
      </p:sp>
      <p:grpSp>
        <p:nvGrpSpPr>
          <p:cNvPr id="8" name="Group 7"/>
          <p:cNvGrpSpPr/>
          <p:nvPr/>
        </p:nvGrpSpPr>
        <p:grpSpPr>
          <a:xfrm>
            <a:off x="1423473" y="2547738"/>
            <a:ext cx="9350637" cy="2308324"/>
            <a:chOff x="1423473" y="1960714"/>
            <a:chExt cx="9350637" cy="2308324"/>
          </a:xfrm>
        </p:grpSpPr>
        <p:sp>
          <p:nvSpPr>
            <p:cNvPr id="5" name="Rectangle 4"/>
            <p:cNvSpPr/>
            <p:nvPr/>
          </p:nvSpPr>
          <p:spPr>
            <a:xfrm>
              <a:off x="1423473" y="1960714"/>
              <a:ext cx="9350637" cy="2308324"/>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TISCON POC-</a:t>
              </a:r>
            </a:p>
            <a:p>
              <a:pPr algn="ctr"/>
              <a:r>
                <a:rPr lang="en-IN" sz="7200" dirty="0" smtClean="0">
                  <a:ln/>
                  <a:solidFill>
                    <a:prstClr val="white"/>
                  </a:solidFill>
                  <a:latin typeface="Leelawadee UI" panose="020B0502040204020203" pitchFamily="34" charset="-34"/>
                  <a:cs typeface="Leelawadee UI" panose="020B0502040204020203" pitchFamily="34" charset="-34"/>
                </a:rPr>
                <a:t>Visualization Snapshot</a:t>
              </a:r>
              <a:endParaRPr lang="en-IN" sz="7200" dirty="0">
                <a:ln/>
                <a:solidFill>
                  <a:prstClr val="white"/>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9800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11</a:t>
            </a:fld>
            <a:endParaRPr lang="en-IN" dirty="0">
              <a:solidFill>
                <a:srgbClr val="000000">
                  <a:tint val="75000"/>
                </a:srgbClr>
              </a:solidFill>
            </a:endParaRPr>
          </a:p>
        </p:txBody>
      </p:sp>
      <p:pic>
        <p:nvPicPr>
          <p:cNvPr id="6" name="Picture 5"/>
          <p:cNvPicPr>
            <a:picLocks noChangeAspect="1"/>
          </p:cNvPicPr>
          <p:nvPr/>
        </p:nvPicPr>
        <p:blipFill>
          <a:blip r:embed="rId2"/>
          <a:stretch>
            <a:fillRect/>
          </a:stretch>
        </p:blipFill>
        <p:spPr>
          <a:xfrm>
            <a:off x="755561" y="1161406"/>
            <a:ext cx="10885568" cy="425217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7804597" y="940158"/>
            <a:ext cx="146819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476176" y="237066"/>
            <a:ext cx="323986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Dashboard View 1</a:t>
            </a:r>
            <a:endParaRPr lang="en-IN" sz="2800" b="1" dirty="0">
              <a:solidFill>
                <a:srgbClr val="0070C0"/>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2670727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12</a:t>
            </a:fld>
            <a:endParaRPr lang="en-IN" dirty="0">
              <a:solidFill>
                <a:srgbClr val="000000">
                  <a:tint val="75000"/>
                </a:srgbClr>
              </a:solidFill>
            </a:endParaRPr>
          </a:p>
        </p:txBody>
      </p:sp>
      <p:sp>
        <p:nvSpPr>
          <p:cNvPr id="7" name="Rectangle 6"/>
          <p:cNvSpPr/>
          <p:nvPr/>
        </p:nvSpPr>
        <p:spPr>
          <a:xfrm>
            <a:off x="7804597" y="940158"/>
            <a:ext cx="146819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476176" y="237066"/>
            <a:ext cx="323986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Dashboard View 1</a:t>
            </a:r>
            <a:endParaRPr lang="en-IN" sz="2800" b="1" dirty="0">
              <a:solidFill>
                <a:srgbClr val="0070C0"/>
              </a:solidFill>
              <a:latin typeface="Leelawadee UI" panose="020B0502040204020203" pitchFamily="34" charset="-34"/>
              <a:cs typeface="Leelawadee UI" panose="020B0502040204020203" pitchFamily="34" charset="-34"/>
            </a:endParaRPr>
          </a:p>
        </p:txBody>
      </p:sp>
      <p:pic>
        <p:nvPicPr>
          <p:cNvPr id="2" name="Picture 1"/>
          <p:cNvPicPr>
            <a:picLocks noChangeAspect="1"/>
          </p:cNvPicPr>
          <p:nvPr/>
        </p:nvPicPr>
        <p:blipFill>
          <a:blip r:embed="rId2"/>
          <a:stretch>
            <a:fillRect/>
          </a:stretch>
        </p:blipFill>
        <p:spPr>
          <a:xfrm>
            <a:off x="1385993" y="760286"/>
            <a:ext cx="9420225" cy="4953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68282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13</a:t>
            </a:fld>
            <a:endParaRPr lang="en-IN" dirty="0">
              <a:solidFill>
                <a:srgbClr val="000000">
                  <a:tint val="75000"/>
                </a:srgbClr>
              </a:solidFill>
            </a:endParaRPr>
          </a:p>
        </p:txBody>
      </p:sp>
      <p:pic>
        <p:nvPicPr>
          <p:cNvPr id="5" name="Picture 4"/>
          <p:cNvPicPr>
            <a:picLocks noChangeAspect="1"/>
          </p:cNvPicPr>
          <p:nvPr/>
        </p:nvPicPr>
        <p:blipFill>
          <a:blip r:embed="rId2"/>
          <a:stretch>
            <a:fillRect/>
          </a:stretch>
        </p:blipFill>
        <p:spPr>
          <a:xfrm>
            <a:off x="1152525" y="947737"/>
            <a:ext cx="9886950" cy="496252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476176" y="237066"/>
            <a:ext cx="323986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Dashboard View 2</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7" name="Rectangle 6"/>
          <p:cNvSpPr/>
          <p:nvPr/>
        </p:nvSpPr>
        <p:spPr>
          <a:xfrm>
            <a:off x="7482625" y="947737"/>
            <a:ext cx="1468192" cy="533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2707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14</a:t>
            </a:fld>
            <a:endParaRPr lang="en-IN" dirty="0">
              <a:solidFill>
                <a:srgbClr val="000000">
                  <a:tint val="75000"/>
                </a:srgbClr>
              </a:solidFill>
            </a:endParaRPr>
          </a:p>
        </p:txBody>
      </p:sp>
      <p:sp>
        <p:nvSpPr>
          <p:cNvPr id="6" name="Rectangle 5"/>
          <p:cNvSpPr/>
          <p:nvPr/>
        </p:nvSpPr>
        <p:spPr>
          <a:xfrm>
            <a:off x="4476176" y="237066"/>
            <a:ext cx="323986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Dashboard View 2</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7" name="Rectangle 6"/>
          <p:cNvSpPr/>
          <p:nvPr/>
        </p:nvSpPr>
        <p:spPr>
          <a:xfrm>
            <a:off x="7482625" y="947737"/>
            <a:ext cx="1468192" cy="533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2890837" y="1238250"/>
            <a:ext cx="6410325" cy="4381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87854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prstClr val="white"/>
              </a:solidFill>
            </a:endParaRPr>
          </a:p>
        </p:txBody>
      </p:sp>
      <p:grpSp>
        <p:nvGrpSpPr>
          <p:cNvPr id="8" name="Group 7"/>
          <p:cNvGrpSpPr/>
          <p:nvPr/>
        </p:nvGrpSpPr>
        <p:grpSpPr>
          <a:xfrm>
            <a:off x="2091337" y="2547738"/>
            <a:ext cx="8014886" cy="2308324"/>
            <a:chOff x="2091337" y="1960714"/>
            <a:chExt cx="8014886" cy="2308324"/>
          </a:xfrm>
        </p:grpSpPr>
        <p:sp>
          <p:nvSpPr>
            <p:cNvPr id="5" name="Rectangle 4"/>
            <p:cNvSpPr/>
            <p:nvPr/>
          </p:nvSpPr>
          <p:spPr>
            <a:xfrm>
              <a:off x="2091337" y="1960714"/>
              <a:ext cx="8014886" cy="2308324"/>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TISCON POC-</a:t>
              </a:r>
            </a:p>
            <a:p>
              <a:pPr algn="ctr"/>
              <a:r>
                <a:rPr lang="en-IN" sz="7200" dirty="0" smtClean="0">
                  <a:ln/>
                  <a:solidFill>
                    <a:prstClr val="white"/>
                  </a:solidFill>
                  <a:latin typeface="Leelawadee UI" panose="020B0502040204020203" pitchFamily="34" charset="-34"/>
                  <a:cs typeface="Leelawadee UI" panose="020B0502040204020203" pitchFamily="34" charset="-34"/>
                </a:rPr>
                <a:t>Predictive Analytics</a:t>
              </a:r>
              <a:endParaRPr lang="en-IN" sz="7200" dirty="0">
                <a:ln/>
                <a:solidFill>
                  <a:prstClr val="white"/>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774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16</a:t>
            </a:fld>
            <a:endParaRPr lang="en-IN" dirty="0">
              <a:solidFill>
                <a:srgbClr val="000000">
                  <a:tint val="75000"/>
                </a:srgbClr>
              </a:solidFill>
            </a:endParaRPr>
          </a:p>
        </p:txBody>
      </p:sp>
      <p:sp>
        <p:nvSpPr>
          <p:cNvPr id="5" name="Rectangle 4"/>
          <p:cNvSpPr/>
          <p:nvPr/>
        </p:nvSpPr>
        <p:spPr>
          <a:xfrm>
            <a:off x="3965898" y="237066"/>
            <a:ext cx="426039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Retailer Sales Prediction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Linear Regression Model predicting average sales of retailers in the next 3 months</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bwMode="gray">
          <a:xfrm>
            <a:off x="167430" y="1129619"/>
            <a:ext cx="11861438" cy="2012826"/>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rtlCol="0" anchor="t" anchorCtr="0">
            <a:noAutofit/>
          </a:bodyPr>
          <a:lstStyle/>
          <a:p>
            <a:pPr algn="ctr"/>
            <a:r>
              <a:rPr lang="en-IN" sz="1400" b="1" dirty="0">
                <a:solidFill>
                  <a:schemeClr val="accent1">
                    <a:lumMod val="50000"/>
                  </a:schemeClr>
                </a:solidFill>
                <a:latin typeface="Leelawadee UI" panose="020B0502040204020203" pitchFamily="34" charset="-34"/>
                <a:cs typeface="Leelawadee UI" panose="020B0502040204020203" pitchFamily="34" charset="-34"/>
              </a:rPr>
              <a:t>MODEL </a:t>
            </a:r>
            <a:r>
              <a:rPr lang="en-IN" sz="1400" b="1" dirty="0" smtClean="0">
                <a:solidFill>
                  <a:schemeClr val="accent1">
                    <a:lumMod val="50000"/>
                  </a:schemeClr>
                </a:solidFill>
                <a:latin typeface="Leelawadee UI" panose="020B0502040204020203" pitchFamily="34" charset="-34"/>
                <a:cs typeface="Leelawadee UI" panose="020B0502040204020203" pitchFamily="34" charset="-34"/>
              </a:rPr>
              <a:t>DESIGN</a:t>
            </a:r>
            <a:endParaRPr lang="en-IN" sz="1400" b="1" dirty="0" smtClean="0">
              <a:solidFill>
                <a:prstClr val="black"/>
              </a:solidFill>
              <a:latin typeface="Leelawadee UI" panose="020B0502040204020203" pitchFamily="34" charset="-34"/>
              <a:cs typeface="Leelawadee UI" panose="020B0502040204020203" pitchFamily="34" charset="-34"/>
            </a:endParaRP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Dependent Variable: Avg. Sales in the next 3 months</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Independent Variables: 50+ variables generated based on R2C data over the previous 12 months and dealer static information (from Dealer List)</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Data details: </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States: West Bengal &amp; Chhattisgarh</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Files: R2C Data (Apr’15 to Jun’16)</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Exclusions: </a:t>
            </a:r>
          </a:p>
          <a:p>
            <a:pPr marL="1085850" lvl="2"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Retailers which do not have a match with Dealer List (based on Name only)</a:t>
            </a:r>
          </a:p>
          <a:p>
            <a:pPr marL="1085850" lvl="2"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Retailers which have been with TISCON for &lt; 3 months</a:t>
            </a:r>
          </a:p>
          <a:p>
            <a:pPr lvl="1" algn="ctr"/>
            <a:endParaRPr lang="en-IN" sz="1400" dirty="0" smtClean="0">
              <a:solidFill>
                <a:schemeClr val="accent1">
                  <a:lumMod val="50000"/>
                </a:schemeClr>
              </a:solidFill>
              <a:latin typeface="Leelawadee UI" panose="020B0502040204020203" pitchFamily="34" charset="-34"/>
              <a:cs typeface="Leelawadee UI" panose="020B0502040204020203" pitchFamily="34" charset="-34"/>
            </a:endParaRPr>
          </a:p>
          <a:p>
            <a:pPr lvl="1" algn="ctr"/>
            <a:endParaRPr lang="en-IN" sz="1400" dirty="0" smtClean="0">
              <a:solidFill>
                <a:schemeClr val="accent1">
                  <a:lumMod val="50000"/>
                </a:schemeClr>
              </a:solidFill>
              <a:latin typeface="Leelawadee UI" panose="020B0502040204020203" pitchFamily="34" charset="-34"/>
              <a:cs typeface="Leelawadee UI" panose="020B0502040204020203" pitchFamily="34" charset="-34"/>
            </a:endParaRPr>
          </a:p>
          <a:p>
            <a:pPr lvl="1"/>
            <a:r>
              <a:rPr lang="en-IN" sz="1400" dirty="0">
                <a:solidFill>
                  <a:schemeClr val="accent1">
                    <a:lumMod val="50000"/>
                  </a:schemeClr>
                </a:solidFill>
                <a:latin typeface="Leelawadee UI" panose="020B0502040204020203" pitchFamily="34" charset="-34"/>
                <a:cs typeface="Leelawadee UI" panose="020B0502040204020203" pitchFamily="34" charset="-34"/>
              </a:rPr>
              <a:t>	</a:t>
            </a:r>
            <a:r>
              <a:rPr lang="en-IN" sz="1400" dirty="0" smtClean="0">
                <a:solidFill>
                  <a:schemeClr val="accent1">
                    <a:lumMod val="50000"/>
                  </a:schemeClr>
                </a:solidFill>
                <a:latin typeface="Leelawadee UI" panose="020B0502040204020203" pitchFamily="34" charset="-34"/>
                <a:cs typeface="Leelawadee UI" panose="020B0502040204020203" pitchFamily="34" charset="-34"/>
              </a:rPr>
              <a:t>				            </a:t>
            </a:r>
            <a:r>
              <a:rPr lang="en-IN" sz="1400" b="1" dirty="0" smtClean="0">
                <a:solidFill>
                  <a:schemeClr val="accent1">
                    <a:lumMod val="50000"/>
                  </a:schemeClr>
                </a:solidFill>
                <a:latin typeface="Leelawadee UI" panose="020B0502040204020203" pitchFamily="34" charset="-34"/>
                <a:cs typeface="Leelawadee UI" panose="020B0502040204020203" pitchFamily="34" charset="-34"/>
              </a:rPr>
              <a:t>MODEL RESULTS</a:t>
            </a:r>
            <a:endParaRPr lang="en-IN" sz="1400" b="1" dirty="0">
              <a:solidFill>
                <a:prstClr val="black"/>
              </a:solidFill>
              <a:latin typeface="Leelawadee UI" panose="020B0502040204020203" pitchFamily="34" charset="-34"/>
              <a:cs typeface="Leelawadee UI" panose="020B0502040204020203" pitchFamily="34" charset="-34"/>
            </a:endParaRPr>
          </a:p>
          <a:p>
            <a:pPr marL="628650" lvl="1" indent="-171450">
              <a:buFont typeface="Arial" panose="020B0604020202020204" pitchFamily="34" charset="0"/>
              <a:buChar char="•"/>
            </a:pPr>
            <a:endParaRPr lang="en-IN" sz="1200" dirty="0" smtClean="0">
              <a:solidFill>
                <a:prstClr val="black"/>
              </a:solidFill>
              <a:latin typeface="Leelawadee UI" panose="020B0502040204020203" pitchFamily="34" charset="-34"/>
              <a:cs typeface="Leelawadee UI" panose="020B0502040204020203" pitchFamily="34" charset="-34"/>
            </a:endParaRPr>
          </a:p>
          <a:p>
            <a:endParaRPr lang="en-IN" sz="1200" dirty="0" smtClean="0">
              <a:solidFill>
                <a:prstClr val="black"/>
              </a:solidFill>
              <a:latin typeface="Leelawadee UI" panose="020B0502040204020203" pitchFamily="34" charset="-34"/>
              <a:cs typeface="Leelawadee UI" panose="020B0502040204020203" pitchFamily="34" charset="-34"/>
            </a:endParaRPr>
          </a:p>
        </p:txBody>
      </p:sp>
      <p:sp>
        <p:nvSpPr>
          <p:cNvPr id="2" name="Rectangle 1"/>
          <p:cNvSpPr/>
          <p:nvPr/>
        </p:nvSpPr>
        <p:spPr>
          <a:xfrm>
            <a:off x="167430" y="5208603"/>
            <a:ext cx="2112373" cy="307777"/>
          </a:xfrm>
          <a:prstGeom prst="rect">
            <a:avLst/>
          </a:prstGeom>
        </p:spPr>
        <p:txBody>
          <a:bodyPr wrap="none">
            <a:spAutoFit/>
          </a:bodyPr>
          <a:lstStyle/>
          <a:p>
            <a:r>
              <a:rPr lang="en-IN" sz="1400" b="1" dirty="0">
                <a:solidFill>
                  <a:prstClr val="black"/>
                </a:solidFill>
                <a:latin typeface="Leelawadee UI" panose="020B0502040204020203" pitchFamily="34" charset="-34"/>
                <a:cs typeface="Leelawadee UI" panose="020B0502040204020203" pitchFamily="34" charset="-34"/>
              </a:rPr>
              <a:t>Model R-square: ~60%</a:t>
            </a:r>
          </a:p>
        </p:txBody>
      </p:sp>
      <p:pic>
        <p:nvPicPr>
          <p:cNvPr id="7" name="Picture 6"/>
          <p:cNvPicPr>
            <a:picLocks noChangeAspect="1"/>
          </p:cNvPicPr>
          <p:nvPr/>
        </p:nvPicPr>
        <p:blipFill>
          <a:blip r:embed="rId2"/>
          <a:stretch>
            <a:fillRect/>
          </a:stretch>
        </p:blipFill>
        <p:spPr>
          <a:xfrm>
            <a:off x="4913075" y="3623186"/>
            <a:ext cx="7115793" cy="2455799"/>
          </a:xfrm>
          <a:prstGeom prst="rect">
            <a:avLst/>
          </a:prstGeom>
        </p:spPr>
      </p:pic>
      <p:pic>
        <p:nvPicPr>
          <p:cNvPr id="6" name="Picture 5"/>
          <p:cNvPicPr>
            <a:picLocks noChangeAspect="1"/>
          </p:cNvPicPr>
          <p:nvPr/>
        </p:nvPicPr>
        <p:blipFill>
          <a:blip r:embed="rId3"/>
          <a:stretch>
            <a:fillRect/>
          </a:stretch>
        </p:blipFill>
        <p:spPr>
          <a:xfrm>
            <a:off x="167430" y="3623186"/>
            <a:ext cx="4557912" cy="1451090"/>
          </a:xfrm>
          <a:prstGeom prst="rect">
            <a:avLst/>
          </a:prstGeom>
        </p:spPr>
      </p:pic>
    </p:spTree>
    <p:extLst>
      <p:ext uri="{BB962C8B-B14F-4D97-AF65-F5344CB8AC3E}">
        <p14:creationId xmlns:p14="http://schemas.microsoft.com/office/powerpoint/2010/main" val="3939433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17</a:t>
            </a:fld>
            <a:endParaRPr lang="en-IN" dirty="0">
              <a:solidFill>
                <a:srgbClr val="000000">
                  <a:tint val="75000"/>
                </a:srgbClr>
              </a:solidFill>
            </a:endParaRPr>
          </a:p>
        </p:txBody>
      </p:sp>
      <p:sp>
        <p:nvSpPr>
          <p:cNvPr id="5" name="Rectangle 4"/>
          <p:cNvSpPr/>
          <p:nvPr/>
        </p:nvSpPr>
        <p:spPr>
          <a:xfrm>
            <a:off x="3665817" y="237066"/>
            <a:ext cx="486056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Retailer Attrition Prediction</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Logistic Regression Model predicting probability of retailer attrition in the next 3 months</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bwMode="gray">
          <a:xfrm>
            <a:off x="167430" y="1129619"/>
            <a:ext cx="11861438" cy="2193130"/>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rtlCol="0" anchor="t" anchorCtr="0">
            <a:noAutofit/>
          </a:bodyPr>
          <a:lstStyle/>
          <a:p>
            <a:pPr lvl="1" algn="ctr"/>
            <a:r>
              <a:rPr lang="en-IN" sz="1400" b="1" dirty="0">
                <a:solidFill>
                  <a:srgbClr val="418AB3">
                    <a:lumMod val="50000"/>
                  </a:srgbClr>
                </a:solidFill>
                <a:latin typeface="Leelawadee UI" panose="020B0502040204020203" pitchFamily="34" charset="-34"/>
                <a:cs typeface="Leelawadee UI" panose="020B0502040204020203" pitchFamily="34" charset="-34"/>
              </a:rPr>
              <a:t>MODEL </a:t>
            </a:r>
            <a:r>
              <a:rPr lang="en-IN" sz="1400" b="1" dirty="0" smtClean="0">
                <a:solidFill>
                  <a:srgbClr val="418AB3">
                    <a:lumMod val="50000"/>
                  </a:srgbClr>
                </a:solidFill>
                <a:latin typeface="Leelawadee UI" panose="020B0502040204020203" pitchFamily="34" charset="-34"/>
                <a:cs typeface="Leelawadee UI" panose="020B0502040204020203" pitchFamily="34" charset="-34"/>
              </a:rPr>
              <a:t>DESIGN</a:t>
            </a:r>
            <a:endParaRPr lang="en-IN" sz="1400" dirty="0" smtClean="0">
              <a:solidFill>
                <a:prstClr val="black"/>
              </a:solidFill>
              <a:latin typeface="Leelawadee UI" panose="020B0502040204020203" pitchFamily="34" charset="-34"/>
              <a:cs typeface="Leelawadee UI" panose="020B0502040204020203" pitchFamily="34" charset="-34"/>
            </a:endParaRP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Dependent Variable: </a:t>
            </a:r>
            <a:r>
              <a:rPr lang="en-IN" sz="1200" dirty="0" err="1" smtClean="0">
                <a:solidFill>
                  <a:prstClr val="black"/>
                </a:solidFill>
                <a:latin typeface="Leelawadee UI" panose="020B0502040204020203" pitchFamily="34" charset="-34"/>
                <a:cs typeface="Leelawadee UI" panose="020B0502040204020203" pitchFamily="34" charset="-34"/>
              </a:rPr>
              <a:t>Attritor</a:t>
            </a:r>
            <a:r>
              <a:rPr lang="en-IN" sz="1200" dirty="0" smtClean="0">
                <a:solidFill>
                  <a:prstClr val="black"/>
                </a:solidFill>
                <a:latin typeface="Leelawadee UI" panose="020B0502040204020203" pitchFamily="34" charset="-34"/>
                <a:cs typeface="Leelawadee UI" panose="020B0502040204020203" pitchFamily="34" charset="-34"/>
              </a:rPr>
              <a:t> Flag</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An </a:t>
            </a:r>
            <a:r>
              <a:rPr lang="en-IN" sz="1200" dirty="0" err="1" smtClean="0">
                <a:solidFill>
                  <a:prstClr val="black"/>
                </a:solidFill>
                <a:latin typeface="Leelawadee UI" panose="020B0502040204020203" pitchFamily="34" charset="-34"/>
                <a:cs typeface="Leelawadee UI" panose="020B0502040204020203" pitchFamily="34" charset="-34"/>
              </a:rPr>
              <a:t>attritor</a:t>
            </a:r>
            <a:r>
              <a:rPr lang="en-IN" sz="1200" dirty="0" smtClean="0">
                <a:solidFill>
                  <a:prstClr val="black"/>
                </a:solidFill>
                <a:latin typeface="Leelawadee UI" panose="020B0502040204020203" pitchFamily="34" charset="-34"/>
                <a:cs typeface="Leelawadee UI" panose="020B0502040204020203" pitchFamily="34" charset="-34"/>
              </a:rPr>
              <a:t> is defined as a retailer whose avg. monthly sales is &lt; 2 Tonnes </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Independent Variables: </a:t>
            </a:r>
            <a:r>
              <a:rPr lang="en-IN" sz="1200" dirty="0">
                <a:solidFill>
                  <a:prstClr val="black"/>
                </a:solidFill>
                <a:latin typeface="Leelawadee UI" panose="020B0502040204020203" pitchFamily="34" charset="-34"/>
                <a:cs typeface="Leelawadee UI" panose="020B0502040204020203" pitchFamily="34" charset="-34"/>
              </a:rPr>
              <a:t>50+ variables generated </a:t>
            </a:r>
            <a:r>
              <a:rPr lang="en-IN" sz="1200" dirty="0" smtClean="0">
                <a:solidFill>
                  <a:prstClr val="black"/>
                </a:solidFill>
                <a:latin typeface="Leelawadee UI" panose="020B0502040204020203" pitchFamily="34" charset="-34"/>
                <a:cs typeface="Leelawadee UI" panose="020B0502040204020203" pitchFamily="34" charset="-34"/>
              </a:rPr>
              <a:t>based on R2C data over the previous 12 months and dealer static information (from Dealer List)</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Data Used: </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States: West Bengal &amp; Chhattisgarh</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Files: R2C Data (Apr’15 to Jun’16)</a:t>
            </a:r>
          </a:p>
          <a:p>
            <a:pPr marL="628650" lvl="1"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Exclusions: </a:t>
            </a:r>
          </a:p>
          <a:p>
            <a:pPr marL="1085850" lvl="2"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Retailers which do not have a match with Dealer List (based on Name only)</a:t>
            </a:r>
          </a:p>
          <a:p>
            <a:pPr marL="1085850" lvl="2"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Retailers which have been with TISCON for &lt; 3 months</a:t>
            </a:r>
          </a:p>
          <a:p>
            <a:pPr marL="1085850" lvl="2"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Retailers whose Avg. Monthly Sales in the last 6 months &lt;= 0</a:t>
            </a:r>
          </a:p>
          <a:p>
            <a:pPr marL="628650" lvl="1" indent="-171450">
              <a:buFont typeface="Arial" panose="020B0604020202020204" pitchFamily="34" charset="0"/>
              <a:buChar char="•"/>
            </a:pPr>
            <a:endParaRPr lang="en-IN" sz="1200" dirty="0" smtClean="0">
              <a:solidFill>
                <a:prstClr val="black"/>
              </a:solidFill>
              <a:latin typeface="Leelawadee UI" panose="020B0502040204020203" pitchFamily="34" charset="-34"/>
              <a:cs typeface="Leelawadee UI" panose="020B0502040204020203" pitchFamily="34" charset="-34"/>
            </a:endParaRPr>
          </a:p>
          <a:p>
            <a:endParaRPr lang="en-IN" sz="1200" dirty="0" smtClean="0">
              <a:solidFill>
                <a:prstClr val="black"/>
              </a:solidFill>
              <a:latin typeface="Leelawadee UI" panose="020B0502040204020203" pitchFamily="34" charset="-34"/>
              <a:cs typeface="Leelawadee UI" panose="020B0502040204020203" pitchFamily="34" charset="-34"/>
            </a:endParaRPr>
          </a:p>
        </p:txBody>
      </p:sp>
      <p:sp>
        <p:nvSpPr>
          <p:cNvPr id="2" name="Rectangle 1"/>
          <p:cNvSpPr/>
          <p:nvPr/>
        </p:nvSpPr>
        <p:spPr>
          <a:xfrm>
            <a:off x="515155" y="3322749"/>
            <a:ext cx="7302320" cy="307777"/>
          </a:xfrm>
          <a:prstGeom prst="rect">
            <a:avLst/>
          </a:prstGeom>
        </p:spPr>
        <p:txBody>
          <a:bodyPr wrap="square">
            <a:spAutoFit/>
          </a:bodyPr>
          <a:lstStyle/>
          <a:p>
            <a:pPr lvl="1"/>
            <a:r>
              <a:rPr lang="en-IN" sz="1400" dirty="0">
                <a:solidFill>
                  <a:srgbClr val="418AB3">
                    <a:lumMod val="50000"/>
                  </a:srgbClr>
                </a:solidFill>
                <a:latin typeface="Leelawadee UI" panose="020B0502040204020203" pitchFamily="34" charset="-34"/>
                <a:cs typeface="Leelawadee UI" panose="020B0502040204020203" pitchFamily="34" charset="-34"/>
              </a:rPr>
              <a:t>					           </a:t>
            </a:r>
            <a:r>
              <a:rPr lang="en-IN" sz="1400" b="1" dirty="0" smtClean="0">
                <a:solidFill>
                  <a:srgbClr val="418AB3">
                    <a:lumMod val="50000"/>
                  </a:srgbClr>
                </a:solidFill>
                <a:latin typeface="Leelawadee UI" panose="020B0502040204020203" pitchFamily="34" charset="-34"/>
                <a:cs typeface="Leelawadee UI" panose="020B0502040204020203" pitchFamily="34" charset="-34"/>
              </a:rPr>
              <a:t>MODEL </a:t>
            </a:r>
            <a:r>
              <a:rPr lang="en-IN" sz="1400" b="1" dirty="0">
                <a:solidFill>
                  <a:srgbClr val="418AB3">
                    <a:lumMod val="50000"/>
                  </a:srgbClr>
                </a:solidFill>
                <a:latin typeface="Leelawadee UI" panose="020B0502040204020203" pitchFamily="34" charset="-34"/>
                <a:cs typeface="Leelawadee UI" panose="020B0502040204020203" pitchFamily="34" charset="-34"/>
              </a:rPr>
              <a:t>RESULTS</a:t>
            </a:r>
            <a:endParaRPr lang="en-IN" sz="1400" b="1" dirty="0">
              <a:solidFill>
                <a:prstClr val="black"/>
              </a:solidFill>
              <a:latin typeface="Leelawadee UI" panose="020B0502040204020203" pitchFamily="34" charset="-34"/>
              <a:cs typeface="Leelawadee UI" panose="020B0502040204020203" pitchFamily="34" charset="-34"/>
            </a:endParaRPr>
          </a:p>
        </p:txBody>
      </p:sp>
      <p:pic>
        <p:nvPicPr>
          <p:cNvPr id="6" name="Picture 5"/>
          <p:cNvPicPr>
            <a:picLocks noChangeAspect="1"/>
          </p:cNvPicPr>
          <p:nvPr/>
        </p:nvPicPr>
        <p:blipFill>
          <a:blip r:embed="rId2"/>
          <a:stretch>
            <a:fillRect/>
          </a:stretch>
        </p:blipFill>
        <p:spPr>
          <a:xfrm>
            <a:off x="750897" y="3686581"/>
            <a:ext cx="5518465" cy="1522021"/>
          </a:xfrm>
          <a:prstGeom prst="rect">
            <a:avLst/>
          </a:prstGeom>
        </p:spPr>
      </p:pic>
      <p:pic>
        <p:nvPicPr>
          <p:cNvPr id="8" name="Picture 7"/>
          <p:cNvPicPr>
            <a:picLocks noChangeAspect="1"/>
          </p:cNvPicPr>
          <p:nvPr/>
        </p:nvPicPr>
        <p:blipFill>
          <a:blip r:embed="rId3"/>
          <a:stretch>
            <a:fillRect/>
          </a:stretch>
        </p:blipFill>
        <p:spPr>
          <a:xfrm>
            <a:off x="6473898" y="3686581"/>
            <a:ext cx="5554970" cy="2444284"/>
          </a:xfrm>
          <a:prstGeom prst="rect">
            <a:avLst/>
          </a:prstGeom>
        </p:spPr>
      </p:pic>
      <p:sp>
        <p:nvSpPr>
          <p:cNvPr id="12" name="Rectangle 11"/>
          <p:cNvSpPr/>
          <p:nvPr/>
        </p:nvSpPr>
        <p:spPr>
          <a:xfrm>
            <a:off x="636142" y="5352580"/>
            <a:ext cx="2744662" cy="307777"/>
          </a:xfrm>
          <a:prstGeom prst="rect">
            <a:avLst/>
          </a:prstGeom>
        </p:spPr>
        <p:txBody>
          <a:bodyPr wrap="none">
            <a:spAutoFit/>
          </a:bodyPr>
          <a:lstStyle/>
          <a:p>
            <a:r>
              <a:rPr lang="en-IN" sz="1400" b="1" dirty="0">
                <a:solidFill>
                  <a:prstClr val="black"/>
                </a:solidFill>
                <a:latin typeface="Leelawadee UI" panose="020B0502040204020203" pitchFamily="34" charset="-34"/>
                <a:cs typeface="Leelawadee UI" panose="020B0502040204020203" pitchFamily="34" charset="-34"/>
              </a:rPr>
              <a:t>Model </a:t>
            </a:r>
            <a:r>
              <a:rPr lang="en-IN" sz="1400" b="1" dirty="0" smtClean="0">
                <a:solidFill>
                  <a:prstClr val="black"/>
                </a:solidFill>
                <a:latin typeface="Leelawadee UI" panose="020B0502040204020203" pitchFamily="34" charset="-34"/>
                <a:cs typeface="Leelawadee UI" panose="020B0502040204020203" pitchFamily="34" charset="-34"/>
              </a:rPr>
              <a:t>Gini Co-efficient: </a:t>
            </a:r>
            <a:r>
              <a:rPr lang="en-IN" sz="1400" b="1" dirty="0">
                <a:solidFill>
                  <a:prstClr val="black"/>
                </a:solidFill>
                <a:latin typeface="Leelawadee UI" panose="020B0502040204020203" pitchFamily="34" charset="-34"/>
                <a:cs typeface="Leelawadee UI" panose="020B0502040204020203" pitchFamily="34" charset="-34"/>
              </a:rPr>
              <a:t>~</a:t>
            </a:r>
            <a:r>
              <a:rPr lang="en-IN" sz="1400" b="1" dirty="0" smtClean="0">
                <a:solidFill>
                  <a:prstClr val="black"/>
                </a:solidFill>
                <a:latin typeface="Leelawadee UI" panose="020B0502040204020203" pitchFamily="34" charset="-34"/>
                <a:cs typeface="Leelawadee UI" panose="020B0502040204020203" pitchFamily="34" charset="-34"/>
              </a:rPr>
              <a:t>62%</a:t>
            </a:r>
            <a:endParaRPr lang="en-IN" sz="1400" b="1" dirty="0">
              <a:solidFill>
                <a:prstClr val="black"/>
              </a:solidFill>
              <a:latin typeface="Leelawadee UI" panose="020B0502040204020203" pitchFamily="34" charset="-34"/>
              <a:cs typeface="Leelawadee UI" panose="020B0502040204020203" pitchFamily="34" charset="-34"/>
            </a:endParaRPr>
          </a:p>
        </p:txBody>
      </p:sp>
      <p:pic>
        <p:nvPicPr>
          <p:cNvPr id="9" name="Picture 8"/>
          <p:cNvPicPr>
            <a:picLocks noChangeAspect="1"/>
          </p:cNvPicPr>
          <p:nvPr/>
        </p:nvPicPr>
        <p:blipFill>
          <a:blip r:embed="rId4"/>
          <a:stretch>
            <a:fillRect/>
          </a:stretch>
        </p:blipFill>
        <p:spPr>
          <a:xfrm>
            <a:off x="3380804" y="5325950"/>
            <a:ext cx="2888558" cy="801586"/>
          </a:xfrm>
          <a:prstGeom prst="rect">
            <a:avLst/>
          </a:prstGeom>
        </p:spPr>
      </p:pic>
    </p:spTree>
    <p:extLst>
      <p:ext uri="{BB962C8B-B14F-4D97-AF65-F5344CB8AC3E}">
        <p14:creationId xmlns:p14="http://schemas.microsoft.com/office/powerpoint/2010/main" val="606988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18</a:t>
            </a:fld>
            <a:endParaRPr lang="en-IN" dirty="0">
              <a:solidFill>
                <a:srgbClr val="000000">
                  <a:tint val="75000"/>
                </a:srgbClr>
              </a:solidFill>
            </a:endParaRPr>
          </a:p>
        </p:txBody>
      </p:sp>
      <p:sp>
        <p:nvSpPr>
          <p:cNvPr id="5" name="Rectangle 4"/>
          <p:cNvSpPr/>
          <p:nvPr/>
        </p:nvSpPr>
        <p:spPr>
          <a:xfrm>
            <a:off x="4166854" y="237066"/>
            <a:ext cx="385849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Marketing Mix Model</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Panel Regression Model evaluating impact of marketing campaign on sales (of distributors)</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bwMode="gray">
          <a:xfrm>
            <a:off x="167430" y="1129619"/>
            <a:ext cx="11861438" cy="1517385"/>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rtlCol="0" anchor="t" anchorCtr="0">
            <a:noAutofit/>
          </a:bodyPr>
          <a:lstStyle/>
          <a:p>
            <a:pPr algn="ctr"/>
            <a:r>
              <a:rPr lang="en-IN" sz="1400" b="1" dirty="0" smtClean="0">
                <a:solidFill>
                  <a:srgbClr val="418AB3">
                    <a:lumMod val="50000"/>
                  </a:srgbClr>
                </a:solidFill>
                <a:latin typeface="Leelawadee UI" panose="020B0502040204020203" pitchFamily="34" charset="-34"/>
                <a:cs typeface="Leelawadee UI" panose="020B0502040204020203" pitchFamily="34" charset="-34"/>
              </a:rPr>
              <a:t>MODEL DESIGN</a:t>
            </a:r>
            <a:endParaRPr lang="en-IN" sz="1200" b="1" dirty="0">
              <a:solidFill>
                <a:prstClr val="black"/>
              </a:solidFill>
              <a:latin typeface="Leelawadee UI" panose="020B0502040204020203" pitchFamily="34" charset="-34"/>
              <a:cs typeface="Leelawadee UI" panose="020B0502040204020203" pitchFamily="34" charset="-34"/>
            </a:endParaRP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Objective is to understand the relative impact of various marketing campaigns (cost + coverage) on sales</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Dependent Variable: Log of Monthly Sales at different monthly snapshots</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Independent Variables: Total cost incurred and corresponding coverage of marketing campaigns at different monthly snapshots</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Data Used: </a:t>
            </a:r>
          </a:p>
          <a:p>
            <a:pPr marL="628650" lvl="1" indent="-171450">
              <a:buFont typeface="Wingdings" panose="05000000000000000000" pitchFamily="2" charset="2"/>
              <a:buChar char="Ø"/>
            </a:pPr>
            <a:r>
              <a:rPr lang="en-IN" sz="1200" dirty="0" smtClean="0">
                <a:solidFill>
                  <a:prstClr val="black"/>
                </a:solidFill>
                <a:latin typeface="Leelawadee UI" panose="020B0502040204020203" pitchFamily="34" charset="-34"/>
                <a:cs typeface="Leelawadee UI" panose="020B0502040204020203" pitchFamily="34" charset="-34"/>
              </a:rPr>
              <a:t>States: West Bengal</a:t>
            </a:r>
          </a:p>
          <a:p>
            <a:pPr marL="628650" lvl="1" indent="-171450">
              <a:buFont typeface="Wingdings" panose="05000000000000000000" pitchFamily="2" charset="2"/>
              <a:buChar char="Ø"/>
            </a:pPr>
            <a:r>
              <a:rPr lang="en-IN" sz="1200" dirty="0" smtClean="0">
                <a:solidFill>
                  <a:prstClr val="black"/>
                </a:solidFill>
                <a:latin typeface="Leelawadee UI" panose="020B0502040204020203" pitchFamily="34" charset="-34"/>
                <a:cs typeface="Leelawadee UI" panose="020B0502040204020203" pitchFamily="34" charset="-34"/>
              </a:rPr>
              <a:t>Files: Marketing Campaign Data + D2R data (Apr’15 to Mar’16)</a:t>
            </a:r>
          </a:p>
          <a:p>
            <a:pPr lvl="1"/>
            <a:endParaRPr lang="en-IN" sz="1200" dirty="0" smtClean="0">
              <a:solidFill>
                <a:prstClr val="black"/>
              </a:solidFill>
              <a:latin typeface="Leelawadee UI" panose="020B0502040204020203" pitchFamily="34" charset="-34"/>
              <a:cs typeface="Leelawadee UI" panose="020B0502040204020203" pitchFamily="34" charset="-34"/>
            </a:endParaRPr>
          </a:p>
          <a:p>
            <a:endParaRPr lang="en-IN" sz="1200" dirty="0" smtClean="0">
              <a:solidFill>
                <a:prstClr val="black"/>
              </a:solidFill>
              <a:latin typeface="Leelawadee UI" panose="020B0502040204020203" pitchFamily="34" charset="-34"/>
              <a:cs typeface="Leelawadee UI" panose="020B0502040204020203" pitchFamily="34" charset="-34"/>
            </a:endParaRPr>
          </a:p>
        </p:txBody>
      </p:sp>
      <p:sp>
        <p:nvSpPr>
          <p:cNvPr id="7" name="TextBox 6"/>
          <p:cNvSpPr txBox="1"/>
          <p:nvPr/>
        </p:nvSpPr>
        <p:spPr bwMode="gray">
          <a:xfrm>
            <a:off x="167430" y="2737157"/>
            <a:ext cx="11861438" cy="3505381"/>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rtlCol="0" anchor="t" anchorCtr="0">
            <a:noAutofit/>
          </a:bodyPr>
          <a:lstStyle/>
          <a:p>
            <a:pPr algn="ctr"/>
            <a:r>
              <a:rPr lang="en-IN" sz="1400" b="1" dirty="0" smtClean="0">
                <a:solidFill>
                  <a:srgbClr val="418AB3">
                    <a:lumMod val="50000"/>
                  </a:srgbClr>
                </a:solidFill>
                <a:latin typeface="Leelawadee UI" panose="020B0502040204020203" pitchFamily="34" charset="-34"/>
                <a:cs typeface="Leelawadee UI" panose="020B0502040204020203" pitchFamily="34" charset="-34"/>
              </a:rPr>
              <a:t>MODEL RESULTS</a:t>
            </a:r>
            <a:endParaRPr lang="en-IN" sz="1200" b="1" dirty="0">
              <a:solidFill>
                <a:prstClr val="black"/>
              </a:solidFill>
              <a:latin typeface="Leelawadee UI" panose="020B0502040204020203" pitchFamily="34" charset="-34"/>
              <a:cs typeface="Leelawadee UI" panose="020B0502040204020203" pitchFamily="34" charset="-34"/>
            </a:endParaRP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Model R-square: ~30%</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Results indicate that the Consumer Initiatives campaign group is the most effective form of campaign. </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Following are the various campaign types within this campaign group: Ask Expert Camp, Joy Home Meet, Mega Consumer Meet, Wall Painting, Gifts for Joy Home, etc.</a:t>
            </a:r>
          </a:p>
          <a:p>
            <a:pPr marL="171450" indent="-171450">
              <a:buFont typeface="Arial" panose="020B0604020202020204" pitchFamily="34" charset="0"/>
              <a:buChar char="•"/>
            </a:pPr>
            <a:r>
              <a:rPr lang="en-IN" sz="1200" dirty="0" smtClean="0">
                <a:solidFill>
                  <a:prstClr val="black"/>
                </a:solidFill>
                <a:latin typeface="Leelawadee UI" panose="020B0502040204020203" pitchFamily="34" charset="-34"/>
                <a:cs typeface="Leelawadee UI" panose="020B0502040204020203" pitchFamily="34" charset="-34"/>
              </a:rPr>
              <a:t> The impact of such a campaign on sales is most apparent after a period of 3 months </a:t>
            </a:r>
          </a:p>
          <a:p>
            <a:pPr lvl="1"/>
            <a:endParaRPr lang="en-IN" sz="1200" dirty="0" smtClean="0">
              <a:solidFill>
                <a:prstClr val="black"/>
              </a:solidFill>
              <a:latin typeface="Leelawadee UI" panose="020B0502040204020203" pitchFamily="34" charset="-34"/>
              <a:cs typeface="Leelawadee UI" panose="020B0502040204020203" pitchFamily="34" charset="-34"/>
            </a:endParaRPr>
          </a:p>
          <a:p>
            <a:endParaRPr lang="en-IN" sz="1200" dirty="0" smtClean="0">
              <a:solidFill>
                <a:prstClr val="black"/>
              </a:solidFill>
              <a:latin typeface="Leelawadee UI" panose="020B0502040204020203" pitchFamily="34" charset="-34"/>
              <a:cs typeface="Leelawadee UI" panose="020B0502040204020203" pitchFamily="34" charset="-34"/>
            </a:endParaRPr>
          </a:p>
        </p:txBody>
      </p:sp>
      <p:pic>
        <p:nvPicPr>
          <p:cNvPr id="3" name="Picture 2"/>
          <p:cNvPicPr>
            <a:picLocks noChangeAspect="1"/>
          </p:cNvPicPr>
          <p:nvPr/>
        </p:nvPicPr>
        <p:blipFill>
          <a:blip r:embed="rId2"/>
          <a:stretch>
            <a:fillRect/>
          </a:stretch>
        </p:blipFill>
        <p:spPr>
          <a:xfrm>
            <a:off x="3578464" y="3836801"/>
            <a:ext cx="4446883" cy="2364086"/>
          </a:xfrm>
          <a:prstGeom prst="rect">
            <a:avLst/>
          </a:prstGeom>
        </p:spPr>
      </p:pic>
    </p:spTree>
    <p:extLst>
      <p:ext uri="{BB962C8B-B14F-4D97-AF65-F5344CB8AC3E}">
        <p14:creationId xmlns:p14="http://schemas.microsoft.com/office/powerpoint/2010/main" val="12507789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19</a:t>
            </a:fld>
            <a:endParaRPr lang="en-IN" dirty="0">
              <a:solidFill>
                <a:srgbClr val="000000">
                  <a:tint val="75000"/>
                </a:srgbClr>
              </a:solidFill>
            </a:endParaRPr>
          </a:p>
        </p:txBody>
      </p:sp>
      <p:sp>
        <p:nvSpPr>
          <p:cNvPr id="5" name="Rectangle 4"/>
          <p:cNvSpPr/>
          <p:nvPr/>
        </p:nvSpPr>
        <p:spPr>
          <a:xfrm>
            <a:off x="4465558" y="237066"/>
            <a:ext cx="326108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Voice of Customer</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Word Clouds based on Complaints &amp; Feedback of customers (in West Bengal)</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310904" y="1447434"/>
            <a:ext cx="5362575" cy="4800600"/>
          </a:xfrm>
          <a:prstGeom prst="rect">
            <a:avLst/>
          </a:prstGeom>
        </p:spPr>
      </p:pic>
      <p:pic>
        <p:nvPicPr>
          <p:cNvPr id="3" name="Picture 2"/>
          <p:cNvPicPr>
            <a:picLocks noChangeAspect="1"/>
          </p:cNvPicPr>
          <p:nvPr/>
        </p:nvPicPr>
        <p:blipFill>
          <a:blip r:embed="rId3"/>
          <a:stretch>
            <a:fillRect/>
          </a:stretch>
        </p:blipFill>
        <p:spPr>
          <a:xfrm>
            <a:off x="6096101" y="1338123"/>
            <a:ext cx="5737203" cy="4767202"/>
          </a:xfrm>
          <a:prstGeom prst="rect">
            <a:avLst/>
          </a:prstGeom>
        </p:spPr>
      </p:pic>
      <p:sp>
        <p:nvSpPr>
          <p:cNvPr id="9" name="Rectangle 8"/>
          <p:cNvSpPr/>
          <p:nvPr/>
        </p:nvSpPr>
        <p:spPr>
          <a:xfrm>
            <a:off x="1400917" y="1088140"/>
            <a:ext cx="3058979" cy="400110"/>
          </a:xfrm>
          <a:prstGeom prst="rect">
            <a:avLst/>
          </a:prstGeom>
        </p:spPr>
        <p:txBody>
          <a:bodyPr wrap="none">
            <a:spAutoFit/>
          </a:bodyPr>
          <a:lstStyle/>
          <a:p>
            <a:r>
              <a:rPr lang="en-IN" sz="2000" b="1" dirty="0" smtClean="0">
                <a:solidFill>
                  <a:prstClr val="black"/>
                </a:solidFill>
                <a:latin typeface="Leelawadee UI" panose="020B0502040204020203" pitchFamily="34" charset="-34"/>
                <a:cs typeface="Leelawadee UI" panose="020B0502040204020203" pitchFamily="34" charset="-34"/>
              </a:rPr>
              <a:t>Complaints Word Cloud</a:t>
            </a:r>
            <a:endParaRPr lang="en-IN" sz="2000" b="1" dirty="0">
              <a:solidFill>
                <a:prstClr val="black"/>
              </a:solidFill>
              <a:latin typeface="Leelawadee UI" panose="020B0502040204020203" pitchFamily="34" charset="-34"/>
              <a:cs typeface="Leelawadee UI" panose="020B0502040204020203" pitchFamily="34" charset="-34"/>
            </a:endParaRPr>
          </a:p>
        </p:txBody>
      </p:sp>
      <p:sp>
        <p:nvSpPr>
          <p:cNvPr id="10" name="Rectangle 9"/>
          <p:cNvSpPr/>
          <p:nvPr/>
        </p:nvSpPr>
        <p:spPr>
          <a:xfrm>
            <a:off x="7402391" y="1088139"/>
            <a:ext cx="2828851" cy="400110"/>
          </a:xfrm>
          <a:prstGeom prst="rect">
            <a:avLst/>
          </a:prstGeom>
        </p:spPr>
        <p:txBody>
          <a:bodyPr wrap="none">
            <a:spAutoFit/>
          </a:bodyPr>
          <a:lstStyle/>
          <a:p>
            <a:r>
              <a:rPr lang="en-IN" sz="2000" b="1" dirty="0" smtClean="0">
                <a:solidFill>
                  <a:prstClr val="black"/>
                </a:solidFill>
                <a:latin typeface="Leelawadee UI" panose="020B0502040204020203" pitchFamily="34" charset="-34"/>
                <a:cs typeface="Leelawadee UI" panose="020B0502040204020203" pitchFamily="34" charset="-34"/>
              </a:rPr>
              <a:t>Feedback Word Cloud</a:t>
            </a:r>
            <a:endParaRPr lang="en-IN" sz="2000" b="1" dirty="0">
              <a:solidFill>
                <a:prstClr val="black"/>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938337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1121348" y="2547738"/>
            <a:ext cx="9954841" cy="1938992"/>
            <a:chOff x="1121348" y="1960714"/>
            <a:chExt cx="9954841" cy="1938992"/>
          </a:xfrm>
        </p:grpSpPr>
        <p:sp>
          <p:nvSpPr>
            <p:cNvPr id="5" name="Rectangle 4"/>
            <p:cNvSpPr/>
            <p:nvPr/>
          </p:nvSpPr>
          <p:spPr>
            <a:xfrm>
              <a:off x="1121348" y="1960714"/>
              <a:ext cx="9954841" cy="1938992"/>
            </a:xfrm>
            <a:prstGeom prst="rect">
              <a:avLst/>
            </a:prstGeom>
          </p:spPr>
          <p:txBody>
            <a:bodyPr wrap="none">
              <a:spAutoFit/>
            </a:bodyPr>
            <a:lstStyle/>
            <a:p>
              <a:pPr algn="ctr"/>
              <a:r>
                <a:rPr lang="en-IN" sz="6000" dirty="0" smtClean="0">
                  <a:ln/>
                  <a:solidFill>
                    <a:schemeClr val="bg1"/>
                  </a:solidFill>
                  <a:latin typeface="Leelawadee UI" panose="020B0502040204020203" pitchFamily="34" charset="-34"/>
                  <a:cs typeface="Leelawadee UI" panose="020B0502040204020203" pitchFamily="34" charset="-34"/>
                </a:rPr>
                <a:t>Analytics Landscape </a:t>
              </a:r>
            </a:p>
            <a:p>
              <a:pPr algn="ctr"/>
              <a:r>
                <a:rPr lang="en-IN" sz="6000" dirty="0" smtClean="0">
                  <a:ln/>
                  <a:solidFill>
                    <a:schemeClr val="bg1"/>
                  </a:solidFill>
                  <a:latin typeface="Leelawadee UI" panose="020B0502040204020203" pitchFamily="34" charset="-34"/>
                  <a:cs typeface="Leelawadee UI" panose="020B0502040204020203" pitchFamily="34" charset="-34"/>
                </a:rPr>
                <a:t>for Tata Steel – an initial view</a:t>
              </a:r>
              <a:endParaRPr lang="en-IN" sz="60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80786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20</a:t>
            </a:fld>
            <a:endParaRPr lang="en-IN" dirty="0">
              <a:solidFill>
                <a:srgbClr val="000000">
                  <a:tint val="75000"/>
                </a:srgbClr>
              </a:solidFill>
            </a:endParaRPr>
          </a:p>
        </p:txBody>
      </p:sp>
      <p:sp>
        <p:nvSpPr>
          <p:cNvPr id="5" name="Rectangle 4"/>
          <p:cNvSpPr/>
          <p:nvPr/>
        </p:nvSpPr>
        <p:spPr>
          <a:xfrm>
            <a:off x="2806005" y="237066"/>
            <a:ext cx="658019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Voice of Customer – Product Requests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Following is a summary of goods requested made by customers calling in.</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167430" y="1151217"/>
            <a:ext cx="5198714" cy="1923335"/>
          </a:xfrm>
          <a:prstGeom prst="rect">
            <a:avLst/>
          </a:prstGeom>
        </p:spPr>
      </p:pic>
      <p:pic>
        <p:nvPicPr>
          <p:cNvPr id="7" name="Picture 6"/>
          <p:cNvPicPr>
            <a:picLocks noChangeAspect="1"/>
          </p:cNvPicPr>
          <p:nvPr/>
        </p:nvPicPr>
        <p:blipFill>
          <a:blip r:embed="rId3"/>
          <a:stretch>
            <a:fillRect/>
          </a:stretch>
        </p:blipFill>
        <p:spPr>
          <a:xfrm>
            <a:off x="167430" y="3186303"/>
            <a:ext cx="5670994" cy="3011105"/>
          </a:xfrm>
          <a:prstGeom prst="rect">
            <a:avLst/>
          </a:prstGeom>
        </p:spPr>
      </p:pic>
      <p:pic>
        <p:nvPicPr>
          <p:cNvPr id="8" name="Picture 7"/>
          <p:cNvPicPr>
            <a:picLocks noChangeAspect="1"/>
          </p:cNvPicPr>
          <p:nvPr/>
        </p:nvPicPr>
        <p:blipFill>
          <a:blip r:embed="rId4"/>
          <a:stretch>
            <a:fillRect/>
          </a:stretch>
        </p:blipFill>
        <p:spPr>
          <a:xfrm>
            <a:off x="6204439" y="1151217"/>
            <a:ext cx="5025937" cy="1849758"/>
          </a:xfrm>
          <a:prstGeom prst="rect">
            <a:avLst/>
          </a:prstGeom>
        </p:spPr>
      </p:pic>
      <p:pic>
        <p:nvPicPr>
          <p:cNvPr id="11" name="Picture 10"/>
          <p:cNvPicPr>
            <a:picLocks noChangeAspect="1"/>
          </p:cNvPicPr>
          <p:nvPr/>
        </p:nvPicPr>
        <p:blipFill>
          <a:blip r:embed="rId5"/>
          <a:stretch>
            <a:fillRect/>
          </a:stretch>
        </p:blipFill>
        <p:spPr>
          <a:xfrm>
            <a:off x="6204440" y="3186303"/>
            <a:ext cx="5322152" cy="2989937"/>
          </a:xfrm>
          <a:prstGeom prst="rect">
            <a:avLst/>
          </a:prstGeom>
        </p:spPr>
      </p:pic>
    </p:spTree>
    <p:extLst>
      <p:ext uri="{BB962C8B-B14F-4D97-AF65-F5344CB8AC3E}">
        <p14:creationId xmlns:p14="http://schemas.microsoft.com/office/powerpoint/2010/main" val="522204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prstClr val="white"/>
              </a:solidFill>
            </a:endParaRPr>
          </a:p>
        </p:txBody>
      </p:sp>
      <p:grpSp>
        <p:nvGrpSpPr>
          <p:cNvPr id="8" name="Group 7"/>
          <p:cNvGrpSpPr/>
          <p:nvPr/>
        </p:nvGrpSpPr>
        <p:grpSpPr>
          <a:xfrm>
            <a:off x="2558000" y="2547738"/>
            <a:ext cx="7081554" cy="3416320"/>
            <a:chOff x="2558000" y="1960714"/>
            <a:chExt cx="7081554" cy="3416320"/>
          </a:xfrm>
        </p:grpSpPr>
        <p:sp>
          <p:nvSpPr>
            <p:cNvPr id="5" name="Rectangle 4"/>
            <p:cNvSpPr/>
            <p:nvPr/>
          </p:nvSpPr>
          <p:spPr>
            <a:xfrm>
              <a:off x="2558000" y="1960714"/>
              <a:ext cx="7081554" cy="3416320"/>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Data Integration </a:t>
              </a:r>
            </a:p>
            <a:p>
              <a:pPr algn="ctr"/>
              <a:r>
                <a:rPr lang="en-IN" sz="7200" dirty="0" smtClean="0">
                  <a:ln/>
                  <a:solidFill>
                    <a:prstClr val="white"/>
                  </a:solidFill>
                  <a:latin typeface="Leelawadee UI" panose="020B0502040204020203" pitchFamily="34" charset="-34"/>
                  <a:cs typeface="Leelawadee UI" panose="020B0502040204020203" pitchFamily="34" charset="-34"/>
                </a:rPr>
                <a:t>&amp; </a:t>
              </a:r>
            </a:p>
            <a:p>
              <a:pPr algn="ctr"/>
              <a:r>
                <a:rPr lang="en-IN" sz="7200" dirty="0" smtClean="0">
                  <a:ln/>
                  <a:solidFill>
                    <a:prstClr val="white"/>
                  </a:solidFill>
                  <a:latin typeface="Leelawadee UI" panose="020B0502040204020203" pitchFamily="34" charset="-34"/>
                  <a:cs typeface="Leelawadee UI" panose="020B0502040204020203" pitchFamily="34" charset="-34"/>
                </a:rPr>
                <a:t>Management</a:t>
              </a:r>
              <a:endParaRPr lang="en-IN" sz="7200" dirty="0">
                <a:ln/>
                <a:solidFill>
                  <a:prstClr val="white"/>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0870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a:xfrm>
            <a:off x="8361570" y="3007997"/>
            <a:ext cx="3671808" cy="1763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3" name="Rectangle 112"/>
          <p:cNvSpPr/>
          <p:nvPr/>
        </p:nvSpPr>
        <p:spPr>
          <a:xfrm>
            <a:off x="4286399" y="3007999"/>
            <a:ext cx="3988167" cy="1757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9" name="Rectangle 108"/>
          <p:cNvSpPr/>
          <p:nvPr/>
        </p:nvSpPr>
        <p:spPr>
          <a:xfrm>
            <a:off x="173332" y="3007999"/>
            <a:ext cx="4015401" cy="1757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Can 8"/>
          <p:cNvSpPr/>
          <p:nvPr/>
        </p:nvSpPr>
        <p:spPr>
          <a:xfrm>
            <a:off x="3013835" y="3771153"/>
            <a:ext cx="1163354" cy="863810"/>
          </a:xfrm>
          <a:prstGeom prst="ca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 name="Slide Number Placeholder 2"/>
          <p:cNvSpPr>
            <a:spLocks noGrp="1"/>
          </p:cNvSpPr>
          <p:nvPr>
            <p:ph type="sldNum" sz="quarter" idx="12"/>
          </p:nvPr>
        </p:nvSpPr>
        <p:spPr>
          <a:xfrm>
            <a:off x="8610600" y="6194986"/>
            <a:ext cx="2743200" cy="365125"/>
          </a:xfrm>
        </p:spPr>
        <p:txBody>
          <a:bodyPr/>
          <a:lstStyle/>
          <a:p>
            <a:fld id="{D57F1E4F-1CFF-5643-939E-217C01CDF565}" type="slidenum">
              <a:rPr lang="en-US" smtClean="0">
                <a:solidFill>
                  <a:srgbClr val="0E5580"/>
                </a:solidFill>
              </a:rPr>
              <a:pPr/>
              <a:t>22</a:t>
            </a:fld>
            <a:endParaRPr lang="en-US" dirty="0">
              <a:solidFill>
                <a:srgbClr val="0E5580"/>
              </a:solidFill>
            </a:endParaRPr>
          </a:p>
        </p:txBody>
      </p:sp>
      <p:sp>
        <p:nvSpPr>
          <p:cNvPr id="27" name="Rectangle 26"/>
          <p:cNvSpPr/>
          <p:nvPr/>
        </p:nvSpPr>
        <p:spPr>
          <a:xfrm>
            <a:off x="184885" y="6102155"/>
            <a:ext cx="11833979" cy="423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prstClr val="white"/>
                </a:solidFill>
              </a:rPr>
              <a:t>Infrastructure : Servers , Network,  Access</a:t>
            </a:r>
            <a:endParaRPr lang="en-IN" dirty="0">
              <a:solidFill>
                <a:prstClr val="white"/>
              </a:solidFill>
            </a:endParaRPr>
          </a:p>
        </p:txBody>
      </p:sp>
      <p:sp>
        <p:nvSpPr>
          <p:cNvPr id="14" name="TextBox 13"/>
          <p:cNvSpPr txBox="1"/>
          <p:nvPr/>
        </p:nvSpPr>
        <p:spPr bwMode="gray">
          <a:xfrm>
            <a:off x="1249864" y="2195928"/>
            <a:ext cx="1781502" cy="315309"/>
          </a:xfrm>
          <a:prstGeom prst="rect">
            <a:avLst/>
          </a:prstGeom>
        </p:spPr>
        <p:txBody>
          <a:bodyPr vert="horz" wrap="square" lIns="91440" tIns="45720" rIns="91440" bIns="45720" rtlCol="0" anchor="ctr">
            <a:noAutofit/>
          </a:bodyPr>
          <a:lstStyle/>
          <a:p>
            <a:endParaRPr lang="en-IN" sz="1100" i="1" dirty="0" smtClean="0">
              <a:solidFill>
                <a:prstClr val="black"/>
              </a:solidFill>
            </a:endParaRPr>
          </a:p>
        </p:txBody>
      </p:sp>
      <p:sp>
        <p:nvSpPr>
          <p:cNvPr id="31" name="TextBox 30"/>
          <p:cNvSpPr txBox="1"/>
          <p:nvPr/>
        </p:nvSpPr>
        <p:spPr bwMode="gray">
          <a:xfrm>
            <a:off x="3378218" y="1655299"/>
            <a:ext cx="2028496" cy="212154"/>
          </a:xfrm>
          <a:prstGeom prst="rect">
            <a:avLst/>
          </a:prstGeom>
        </p:spPr>
        <p:txBody>
          <a:bodyPr vert="horz" wrap="square" lIns="91440" tIns="45720" rIns="91440" bIns="45720" rtlCol="0" anchor="ctr">
            <a:noAutofit/>
          </a:bodyPr>
          <a:lstStyle/>
          <a:p>
            <a:pPr algn="ctr"/>
            <a:r>
              <a:rPr lang="en-IN" sz="1400" b="1" i="1" dirty="0" smtClean="0">
                <a:solidFill>
                  <a:prstClr val="white"/>
                </a:solidFill>
              </a:rPr>
              <a:t>Phase 1</a:t>
            </a:r>
          </a:p>
        </p:txBody>
      </p:sp>
      <p:sp>
        <p:nvSpPr>
          <p:cNvPr id="71" name="Flowchart: Magnetic Disk 70"/>
          <p:cNvSpPr/>
          <p:nvPr/>
        </p:nvSpPr>
        <p:spPr>
          <a:xfrm>
            <a:off x="352753" y="3669261"/>
            <a:ext cx="542728" cy="448262"/>
          </a:xfrm>
          <a:prstGeom prst="flowChartMagneticDis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9" name="Flowchart: Magnetic Disk 78"/>
          <p:cNvSpPr/>
          <p:nvPr/>
        </p:nvSpPr>
        <p:spPr>
          <a:xfrm>
            <a:off x="3118063" y="4073677"/>
            <a:ext cx="341588" cy="200076"/>
          </a:xfrm>
          <a:prstGeom prst="flowChartMagneticDisk">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0" name="TextBox 79"/>
          <p:cNvSpPr txBox="1"/>
          <p:nvPr/>
        </p:nvSpPr>
        <p:spPr bwMode="gray">
          <a:xfrm>
            <a:off x="3158476" y="4074920"/>
            <a:ext cx="378449" cy="199183"/>
          </a:xfrm>
          <a:prstGeom prst="rect">
            <a:avLst/>
          </a:prstGeom>
          <a:ln>
            <a:noFill/>
          </a:ln>
        </p:spPr>
        <p:txBody>
          <a:bodyPr vert="horz" wrap="square" lIns="91440" tIns="45720" rIns="91440" bIns="45720" rtlCol="0" anchor="ctr">
            <a:noAutofit/>
          </a:bodyPr>
          <a:lstStyle/>
          <a:p>
            <a:pPr algn="ctr"/>
            <a:r>
              <a:rPr lang="en-IN" sz="1200" dirty="0" smtClean="0">
                <a:solidFill>
                  <a:prstClr val="black"/>
                </a:solidFill>
              </a:rPr>
              <a:t>T1</a:t>
            </a:r>
          </a:p>
        </p:txBody>
      </p:sp>
      <p:sp>
        <p:nvSpPr>
          <p:cNvPr id="82" name="Flowchart: Magnetic Disk 81"/>
          <p:cNvSpPr/>
          <p:nvPr/>
        </p:nvSpPr>
        <p:spPr>
          <a:xfrm>
            <a:off x="3706181" y="4081468"/>
            <a:ext cx="341588" cy="200076"/>
          </a:xfrm>
          <a:prstGeom prst="flowChartMagneticDisk">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6" name="Flowchart: Magnetic Disk 85"/>
          <p:cNvSpPr/>
          <p:nvPr/>
        </p:nvSpPr>
        <p:spPr>
          <a:xfrm>
            <a:off x="3138063" y="4378311"/>
            <a:ext cx="341588" cy="200076"/>
          </a:xfrm>
          <a:prstGeom prst="flowChartMagneticDis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7" name="Flowchart: Magnetic Disk 86"/>
          <p:cNvSpPr/>
          <p:nvPr/>
        </p:nvSpPr>
        <p:spPr>
          <a:xfrm>
            <a:off x="3680423" y="4355089"/>
            <a:ext cx="341588" cy="200076"/>
          </a:xfrm>
          <a:prstGeom prst="flowChartMagneticDis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8" name="TextBox 87"/>
          <p:cNvSpPr txBox="1"/>
          <p:nvPr/>
        </p:nvSpPr>
        <p:spPr bwMode="gray">
          <a:xfrm>
            <a:off x="3680423" y="4379546"/>
            <a:ext cx="378449" cy="199183"/>
          </a:xfrm>
          <a:prstGeom prst="rect">
            <a:avLst/>
          </a:prstGeom>
          <a:ln>
            <a:noFill/>
          </a:ln>
        </p:spPr>
        <p:txBody>
          <a:bodyPr vert="horz" wrap="square" lIns="91440" tIns="45720" rIns="91440" bIns="45720" rtlCol="0" anchor="ctr">
            <a:noAutofit/>
          </a:bodyPr>
          <a:lstStyle/>
          <a:p>
            <a:pPr algn="ctr"/>
            <a:r>
              <a:rPr lang="en-IN" sz="1200" dirty="0" smtClean="0">
                <a:solidFill>
                  <a:prstClr val="black"/>
                </a:solidFill>
              </a:rPr>
              <a:t>T3</a:t>
            </a:r>
          </a:p>
        </p:txBody>
      </p:sp>
      <p:sp>
        <p:nvSpPr>
          <p:cNvPr id="90" name="TextBox 89"/>
          <p:cNvSpPr txBox="1"/>
          <p:nvPr/>
        </p:nvSpPr>
        <p:spPr bwMode="gray">
          <a:xfrm>
            <a:off x="3656875" y="4073677"/>
            <a:ext cx="378449" cy="199183"/>
          </a:xfrm>
          <a:prstGeom prst="rect">
            <a:avLst/>
          </a:prstGeom>
          <a:ln>
            <a:noFill/>
          </a:ln>
        </p:spPr>
        <p:txBody>
          <a:bodyPr vert="horz" wrap="square" lIns="91440" tIns="45720" rIns="91440" bIns="45720" rtlCol="0" anchor="ctr">
            <a:noAutofit/>
          </a:bodyPr>
          <a:lstStyle/>
          <a:p>
            <a:pPr algn="ctr"/>
            <a:r>
              <a:rPr lang="en-IN" sz="1200" dirty="0" smtClean="0">
                <a:solidFill>
                  <a:prstClr val="black"/>
                </a:solidFill>
              </a:rPr>
              <a:t>T4</a:t>
            </a:r>
          </a:p>
        </p:txBody>
      </p:sp>
      <p:sp>
        <p:nvSpPr>
          <p:cNvPr id="48" name="Right Arrow 47"/>
          <p:cNvSpPr/>
          <p:nvPr/>
        </p:nvSpPr>
        <p:spPr>
          <a:xfrm>
            <a:off x="1023071" y="4010459"/>
            <a:ext cx="170370" cy="285361"/>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2" name="Right Arrow 91"/>
          <p:cNvSpPr/>
          <p:nvPr/>
        </p:nvSpPr>
        <p:spPr>
          <a:xfrm>
            <a:off x="2744882" y="4081468"/>
            <a:ext cx="170370" cy="285361"/>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0" name="Rectangle 49"/>
          <p:cNvSpPr/>
          <p:nvPr/>
        </p:nvSpPr>
        <p:spPr>
          <a:xfrm>
            <a:off x="199399" y="5103362"/>
            <a:ext cx="3973979" cy="67492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200" dirty="0" smtClean="0">
              <a:solidFill>
                <a:prstClr val="black"/>
              </a:solidFill>
            </a:endParaRPr>
          </a:p>
          <a:p>
            <a:endParaRPr lang="en-IN" sz="1200" dirty="0">
              <a:solidFill>
                <a:prstClr val="black"/>
              </a:solidFill>
            </a:endParaRPr>
          </a:p>
          <a:p>
            <a:endParaRPr lang="en-IN" sz="1200" dirty="0" smtClean="0">
              <a:solidFill>
                <a:prstClr val="black"/>
              </a:solidFill>
            </a:endParaRPr>
          </a:p>
          <a:p>
            <a:r>
              <a:rPr lang="en-IN" sz="1200" dirty="0">
                <a:solidFill>
                  <a:prstClr val="black"/>
                </a:solidFill>
              </a:rPr>
              <a:t> </a:t>
            </a:r>
            <a:r>
              <a:rPr lang="en-IN" sz="1200" dirty="0" smtClean="0">
                <a:solidFill>
                  <a:prstClr val="black"/>
                </a:solidFill>
              </a:rPr>
              <a:t>                                 </a:t>
            </a:r>
          </a:p>
          <a:p>
            <a:r>
              <a:rPr lang="en-IN" sz="1200" dirty="0">
                <a:solidFill>
                  <a:prstClr val="black"/>
                </a:solidFill>
              </a:rPr>
              <a:t> </a:t>
            </a:r>
            <a:r>
              <a:rPr lang="en-IN" sz="1200" dirty="0" smtClean="0">
                <a:solidFill>
                  <a:prstClr val="black"/>
                </a:solidFill>
              </a:rPr>
              <a:t>                                                               </a:t>
            </a:r>
          </a:p>
        </p:txBody>
      </p:sp>
      <p:sp>
        <p:nvSpPr>
          <p:cNvPr id="51" name="TextBox 50"/>
          <p:cNvSpPr txBox="1"/>
          <p:nvPr/>
        </p:nvSpPr>
        <p:spPr bwMode="gray">
          <a:xfrm>
            <a:off x="140221" y="3234125"/>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Data Ingestion</a:t>
            </a:r>
          </a:p>
        </p:txBody>
      </p:sp>
      <p:sp>
        <p:nvSpPr>
          <p:cNvPr id="94" name="TextBox 93"/>
          <p:cNvSpPr txBox="1"/>
          <p:nvPr/>
        </p:nvSpPr>
        <p:spPr bwMode="gray">
          <a:xfrm>
            <a:off x="1434251" y="3300022"/>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Transform</a:t>
            </a:r>
          </a:p>
          <a:p>
            <a:pPr algn="ctr"/>
            <a:endParaRPr lang="en-IN" sz="1400" b="1" dirty="0" smtClean="0">
              <a:solidFill>
                <a:prstClr val="black"/>
              </a:solidFill>
            </a:endParaRPr>
          </a:p>
        </p:txBody>
      </p:sp>
      <p:sp>
        <p:nvSpPr>
          <p:cNvPr id="96" name="TextBox 95"/>
          <p:cNvSpPr txBox="1"/>
          <p:nvPr/>
        </p:nvSpPr>
        <p:spPr bwMode="gray">
          <a:xfrm>
            <a:off x="2927472" y="3255917"/>
            <a:ext cx="1328705" cy="229617"/>
          </a:xfrm>
          <a:prstGeom prst="rect">
            <a:avLst/>
          </a:prstGeom>
        </p:spPr>
        <p:txBody>
          <a:bodyPr vert="horz" wrap="square" lIns="91440" tIns="45720" rIns="91440" bIns="45720" rtlCol="0" anchor="ctr">
            <a:noAutofit/>
          </a:bodyPr>
          <a:lstStyle/>
          <a:p>
            <a:pPr algn="ctr"/>
            <a:r>
              <a:rPr lang="en-IN" sz="1400" b="1" dirty="0" smtClean="0">
                <a:solidFill>
                  <a:prstClr val="black"/>
                </a:solidFill>
              </a:rPr>
              <a:t>Data Warehouse</a:t>
            </a:r>
          </a:p>
        </p:txBody>
      </p:sp>
      <p:sp>
        <p:nvSpPr>
          <p:cNvPr id="101" name="Rectangle 100"/>
          <p:cNvSpPr/>
          <p:nvPr/>
        </p:nvSpPr>
        <p:spPr>
          <a:xfrm>
            <a:off x="4270691" y="5103362"/>
            <a:ext cx="3988169" cy="67492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smtClean="0">
              <a:solidFill>
                <a:prstClr val="black"/>
              </a:solidFill>
            </a:endParaRPr>
          </a:p>
          <a:p>
            <a:endParaRPr lang="en-IN" sz="1200" dirty="0">
              <a:solidFill>
                <a:prstClr val="black"/>
              </a:solidFill>
            </a:endParaRPr>
          </a:p>
          <a:p>
            <a:r>
              <a:rPr lang="en-IN" sz="1200" dirty="0" smtClean="0">
                <a:solidFill>
                  <a:prstClr val="black"/>
                </a:solidFill>
              </a:rPr>
              <a:t>  </a:t>
            </a:r>
          </a:p>
          <a:p>
            <a:endParaRPr lang="en-IN" sz="1200" dirty="0" smtClean="0">
              <a:solidFill>
                <a:prstClr val="black"/>
              </a:solidFill>
            </a:endParaRPr>
          </a:p>
          <a:p>
            <a:r>
              <a:rPr lang="en-IN" sz="1200" b="1" dirty="0" smtClean="0">
                <a:solidFill>
                  <a:prstClr val="black"/>
                </a:solidFill>
              </a:rPr>
              <a:t>      </a:t>
            </a:r>
            <a:r>
              <a:rPr lang="en-IN" sz="1050" b="1" dirty="0">
                <a:solidFill>
                  <a:prstClr val="black"/>
                </a:solidFill>
              </a:rPr>
              <a:t> </a:t>
            </a:r>
            <a:r>
              <a:rPr lang="en-IN" sz="1050" b="1" dirty="0" smtClean="0">
                <a:solidFill>
                  <a:prstClr val="black"/>
                </a:solidFill>
              </a:rPr>
              <a:t>      </a:t>
            </a:r>
            <a:r>
              <a:rPr lang="en-IN" sz="1200" b="1" dirty="0" smtClean="0">
                <a:solidFill>
                  <a:prstClr val="black"/>
                </a:solidFill>
              </a:rPr>
              <a:t> </a:t>
            </a:r>
            <a:endParaRPr lang="en-IN" sz="1000" dirty="0">
              <a:solidFill>
                <a:prstClr val="black"/>
              </a:solidFill>
            </a:endParaRPr>
          </a:p>
        </p:txBody>
      </p:sp>
      <p:sp>
        <p:nvSpPr>
          <p:cNvPr id="102" name="Rectangle 101"/>
          <p:cNvSpPr/>
          <p:nvPr/>
        </p:nvSpPr>
        <p:spPr>
          <a:xfrm>
            <a:off x="8376166" y="5102464"/>
            <a:ext cx="3612634" cy="67492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smtClean="0">
              <a:solidFill>
                <a:prstClr val="black"/>
              </a:solidFill>
            </a:endParaRPr>
          </a:p>
          <a:p>
            <a:endParaRPr lang="en-IN" sz="1200" dirty="0">
              <a:solidFill>
                <a:prstClr val="black"/>
              </a:solidFill>
            </a:endParaRPr>
          </a:p>
          <a:p>
            <a:endParaRPr lang="en-IN" sz="1200" dirty="0" smtClean="0">
              <a:solidFill>
                <a:prstClr val="black"/>
              </a:solidFill>
            </a:endParaRPr>
          </a:p>
          <a:p>
            <a:endParaRPr lang="en-IN" sz="1200" dirty="0" smtClean="0">
              <a:solidFill>
                <a:prstClr val="black"/>
              </a:solidFill>
            </a:endParaRPr>
          </a:p>
          <a:p>
            <a:r>
              <a:rPr lang="en-IN" sz="1200" dirty="0" smtClean="0">
                <a:solidFill>
                  <a:prstClr val="black"/>
                </a:solidFill>
              </a:rPr>
              <a:t>     </a:t>
            </a:r>
          </a:p>
          <a:p>
            <a:r>
              <a:rPr lang="en-IN" sz="1200" dirty="0">
                <a:solidFill>
                  <a:prstClr val="black"/>
                </a:solidFill>
              </a:rPr>
              <a:t> </a:t>
            </a:r>
            <a:r>
              <a:rPr lang="en-IN" sz="1200" dirty="0" smtClean="0">
                <a:solidFill>
                  <a:prstClr val="black"/>
                </a:solidFill>
              </a:rPr>
              <a:t>   </a:t>
            </a:r>
            <a:endParaRPr lang="en-IN" sz="1000" dirty="0">
              <a:solidFill>
                <a:prstClr val="black"/>
              </a:solidFill>
            </a:endParaRPr>
          </a:p>
        </p:txBody>
      </p:sp>
      <p:sp>
        <p:nvSpPr>
          <p:cNvPr id="93" name="Oval 92"/>
          <p:cNvSpPr/>
          <p:nvPr/>
        </p:nvSpPr>
        <p:spPr>
          <a:xfrm>
            <a:off x="4564847" y="3587980"/>
            <a:ext cx="1134374" cy="11343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6" name="Oval 105"/>
          <p:cNvSpPr/>
          <p:nvPr/>
        </p:nvSpPr>
        <p:spPr>
          <a:xfrm>
            <a:off x="7098138" y="3571437"/>
            <a:ext cx="1134374" cy="1134374"/>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1" name="TextBox 110"/>
          <p:cNvSpPr txBox="1"/>
          <p:nvPr/>
        </p:nvSpPr>
        <p:spPr bwMode="gray">
          <a:xfrm>
            <a:off x="4564847" y="3176069"/>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Analyse</a:t>
            </a:r>
          </a:p>
        </p:txBody>
      </p:sp>
      <p:sp>
        <p:nvSpPr>
          <p:cNvPr id="112" name="TextBox 111"/>
          <p:cNvSpPr txBox="1"/>
          <p:nvPr/>
        </p:nvSpPr>
        <p:spPr bwMode="gray">
          <a:xfrm>
            <a:off x="7168539" y="3197861"/>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Visualise</a:t>
            </a:r>
          </a:p>
        </p:txBody>
      </p:sp>
      <p:sp>
        <p:nvSpPr>
          <p:cNvPr id="2049" name="Rectangle 2048"/>
          <p:cNvSpPr/>
          <p:nvPr/>
        </p:nvSpPr>
        <p:spPr>
          <a:xfrm>
            <a:off x="8376166" y="3694569"/>
            <a:ext cx="1117600" cy="1076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3" name="TextBox 52"/>
          <p:cNvSpPr txBox="1"/>
          <p:nvPr/>
        </p:nvSpPr>
        <p:spPr bwMode="gray">
          <a:xfrm>
            <a:off x="8332622" y="3213529"/>
            <a:ext cx="1184678" cy="157196"/>
          </a:xfrm>
          <a:prstGeom prst="rect">
            <a:avLst/>
          </a:prstGeom>
        </p:spPr>
        <p:txBody>
          <a:bodyPr vert="horz" wrap="square" lIns="91440" tIns="45720" rIns="91440" bIns="45720" rtlCol="0" anchor="ctr">
            <a:noAutofit/>
          </a:bodyPr>
          <a:lstStyle/>
          <a:p>
            <a:pPr algn="ctr"/>
            <a:r>
              <a:rPr lang="en-IN" sz="1400" b="1" dirty="0" smtClean="0">
                <a:solidFill>
                  <a:prstClr val="black"/>
                </a:solidFill>
              </a:rPr>
              <a:t>Campaign</a:t>
            </a:r>
          </a:p>
        </p:txBody>
      </p:sp>
      <p:sp>
        <p:nvSpPr>
          <p:cNvPr id="55" name="TextBox 54"/>
          <p:cNvSpPr txBox="1"/>
          <p:nvPr/>
        </p:nvSpPr>
        <p:spPr bwMode="gray">
          <a:xfrm>
            <a:off x="9690384" y="3199015"/>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Feedback</a:t>
            </a:r>
          </a:p>
        </p:txBody>
      </p:sp>
      <p:sp>
        <p:nvSpPr>
          <p:cNvPr id="56" name="TextBox 55"/>
          <p:cNvSpPr txBox="1"/>
          <p:nvPr/>
        </p:nvSpPr>
        <p:spPr bwMode="gray">
          <a:xfrm>
            <a:off x="10870025" y="3205679"/>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Social </a:t>
            </a:r>
          </a:p>
        </p:txBody>
      </p:sp>
      <p:sp>
        <p:nvSpPr>
          <p:cNvPr id="61" name="Rectangle 60"/>
          <p:cNvSpPr/>
          <p:nvPr/>
        </p:nvSpPr>
        <p:spPr>
          <a:xfrm>
            <a:off x="8443424" y="5226770"/>
            <a:ext cx="1073876" cy="29477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prstClr val="black"/>
                </a:solidFill>
              </a:rPr>
              <a:t>CRM</a:t>
            </a:r>
            <a:endParaRPr lang="en-IN" sz="1100" b="1" dirty="0">
              <a:solidFill>
                <a:prstClr val="black"/>
              </a:solidFill>
            </a:endParaRPr>
          </a:p>
        </p:txBody>
      </p:sp>
      <p:sp>
        <p:nvSpPr>
          <p:cNvPr id="62" name="Rectangle 61"/>
          <p:cNvSpPr/>
          <p:nvPr/>
        </p:nvSpPr>
        <p:spPr>
          <a:xfrm>
            <a:off x="9651898" y="5199972"/>
            <a:ext cx="1166223" cy="33279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prstClr val="black"/>
                </a:solidFill>
              </a:rPr>
              <a:t>Survey</a:t>
            </a:r>
            <a:endParaRPr lang="en-IN" sz="1100" b="1" dirty="0">
              <a:solidFill>
                <a:prstClr val="black"/>
              </a:solidFill>
            </a:endParaRPr>
          </a:p>
        </p:txBody>
      </p:sp>
      <p:sp>
        <p:nvSpPr>
          <p:cNvPr id="63" name="Rectangle 62"/>
          <p:cNvSpPr/>
          <p:nvPr/>
        </p:nvSpPr>
        <p:spPr>
          <a:xfrm>
            <a:off x="10882959" y="5199673"/>
            <a:ext cx="1074058" cy="33279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smtClean="0">
                <a:solidFill>
                  <a:prstClr val="black"/>
                </a:solidFill>
              </a:rPr>
              <a:t>Media</a:t>
            </a:r>
            <a:endParaRPr lang="en-IN" sz="1100" b="1" dirty="0">
              <a:solidFill>
                <a:prstClr val="black"/>
              </a:solidFill>
            </a:endParaRPr>
          </a:p>
        </p:txBody>
      </p:sp>
      <p:sp>
        <p:nvSpPr>
          <p:cNvPr id="64" name="Flowchart: Magnetic Disk 63"/>
          <p:cNvSpPr/>
          <p:nvPr/>
        </p:nvSpPr>
        <p:spPr>
          <a:xfrm>
            <a:off x="360013" y="4286109"/>
            <a:ext cx="542728" cy="448262"/>
          </a:xfrm>
          <a:prstGeom prst="flowChartMagneticDisk">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Rectangle 5"/>
          <p:cNvSpPr/>
          <p:nvPr/>
        </p:nvSpPr>
        <p:spPr>
          <a:xfrm>
            <a:off x="1306437" y="3883568"/>
            <a:ext cx="1321596" cy="61649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Rectangle 6"/>
          <p:cNvSpPr/>
          <p:nvPr/>
        </p:nvSpPr>
        <p:spPr>
          <a:xfrm>
            <a:off x="1344053" y="4029555"/>
            <a:ext cx="442444" cy="1945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5" name="Rectangle 64"/>
          <p:cNvSpPr/>
          <p:nvPr/>
        </p:nvSpPr>
        <p:spPr>
          <a:xfrm>
            <a:off x="2081056" y="4003382"/>
            <a:ext cx="442444" cy="19459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TextBox 7"/>
          <p:cNvSpPr txBox="1"/>
          <p:nvPr/>
        </p:nvSpPr>
        <p:spPr bwMode="gray">
          <a:xfrm>
            <a:off x="1249864" y="4350139"/>
            <a:ext cx="774619" cy="45719"/>
          </a:xfrm>
          <a:prstGeom prst="rect">
            <a:avLst/>
          </a:prstGeom>
        </p:spPr>
        <p:txBody>
          <a:bodyPr vert="horz" wrap="square" lIns="91440" tIns="45720" rIns="91440" bIns="45720" rtlCol="0" anchor="ctr">
            <a:noAutofit/>
          </a:bodyPr>
          <a:lstStyle/>
          <a:p>
            <a:pPr algn="ctr"/>
            <a:r>
              <a:rPr lang="en-IN" sz="1100" b="1" dirty="0" smtClean="0">
                <a:solidFill>
                  <a:prstClr val="black"/>
                </a:solidFill>
              </a:rPr>
              <a:t>Linking</a:t>
            </a:r>
          </a:p>
        </p:txBody>
      </p:sp>
      <p:sp>
        <p:nvSpPr>
          <p:cNvPr id="66" name="TextBox 65"/>
          <p:cNvSpPr txBox="1"/>
          <p:nvPr/>
        </p:nvSpPr>
        <p:spPr bwMode="gray">
          <a:xfrm>
            <a:off x="1973690" y="4355452"/>
            <a:ext cx="774619" cy="45719"/>
          </a:xfrm>
          <a:prstGeom prst="rect">
            <a:avLst/>
          </a:prstGeom>
        </p:spPr>
        <p:txBody>
          <a:bodyPr vert="horz" wrap="square" lIns="91440" tIns="45720" rIns="91440" bIns="45720" rtlCol="0" anchor="ctr">
            <a:noAutofit/>
          </a:bodyPr>
          <a:lstStyle/>
          <a:p>
            <a:pPr algn="ctr"/>
            <a:r>
              <a:rPr lang="en-IN" sz="1100" b="1" dirty="0" smtClean="0">
                <a:solidFill>
                  <a:prstClr val="black"/>
                </a:solidFill>
              </a:rPr>
              <a:t>Quality</a:t>
            </a:r>
          </a:p>
        </p:txBody>
      </p:sp>
      <p:sp>
        <p:nvSpPr>
          <p:cNvPr id="12" name="Rectangle 11"/>
          <p:cNvSpPr/>
          <p:nvPr/>
        </p:nvSpPr>
        <p:spPr>
          <a:xfrm>
            <a:off x="340978" y="5230825"/>
            <a:ext cx="831261" cy="37119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prstClr val="black"/>
                </a:solidFill>
              </a:rPr>
              <a:t>Source Systems</a:t>
            </a:r>
            <a:endParaRPr lang="en-IN" sz="1200" b="1" dirty="0">
              <a:solidFill>
                <a:prstClr val="black"/>
              </a:solidFill>
            </a:endParaRPr>
          </a:p>
        </p:txBody>
      </p:sp>
      <p:sp>
        <p:nvSpPr>
          <p:cNvPr id="68" name="Rectangle 67"/>
          <p:cNvSpPr/>
          <p:nvPr/>
        </p:nvSpPr>
        <p:spPr>
          <a:xfrm>
            <a:off x="1576872" y="5212255"/>
            <a:ext cx="831261" cy="3796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prstClr val="black"/>
                </a:solidFill>
              </a:rPr>
              <a:t>ETL</a:t>
            </a:r>
          </a:p>
        </p:txBody>
      </p:sp>
      <p:sp>
        <p:nvSpPr>
          <p:cNvPr id="69" name="Rectangle 68"/>
          <p:cNvSpPr/>
          <p:nvPr/>
        </p:nvSpPr>
        <p:spPr>
          <a:xfrm>
            <a:off x="2982197" y="5213890"/>
            <a:ext cx="965624" cy="36242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prstClr val="black"/>
                </a:solidFill>
              </a:rPr>
              <a:t>Database</a:t>
            </a:r>
          </a:p>
        </p:txBody>
      </p:sp>
      <p:sp>
        <p:nvSpPr>
          <p:cNvPr id="73" name="Oval 72"/>
          <p:cNvSpPr/>
          <p:nvPr/>
        </p:nvSpPr>
        <p:spPr>
          <a:xfrm>
            <a:off x="5853777" y="3587246"/>
            <a:ext cx="1134374" cy="1134374"/>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AutoShape 2" descr="Image result for predict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5" name="AutoShape 4" descr="Image result for predict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8" name="TextBox 77"/>
          <p:cNvSpPr txBox="1"/>
          <p:nvPr/>
        </p:nvSpPr>
        <p:spPr bwMode="gray">
          <a:xfrm>
            <a:off x="5872977" y="3193372"/>
            <a:ext cx="1089249" cy="217714"/>
          </a:xfrm>
          <a:prstGeom prst="rect">
            <a:avLst/>
          </a:prstGeom>
        </p:spPr>
        <p:txBody>
          <a:bodyPr vert="horz" wrap="square" lIns="91440" tIns="45720" rIns="91440" bIns="45720" rtlCol="0" anchor="ctr">
            <a:noAutofit/>
          </a:bodyPr>
          <a:lstStyle/>
          <a:p>
            <a:pPr algn="ctr"/>
            <a:r>
              <a:rPr lang="en-IN" sz="1400" b="1" dirty="0" smtClean="0">
                <a:solidFill>
                  <a:prstClr val="black"/>
                </a:solidFill>
              </a:rPr>
              <a:t>Predict</a:t>
            </a:r>
          </a:p>
        </p:txBody>
      </p:sp>
      <p:sp>
        <p:nvSpPr>
          <p:cNvPr id="97" name="Chevron 96"/>
          <p:cNvSpPr/>
          <p:nvPr/>
        </p:nvSpPr>
        <p:spPr>
          <a:xfrm>
            <a:off x="8317944" y="1552460"/>
            <a:ext cx="3817116" cy="683610"/>
          </a:xfrm>
          <a:prstGeom prst="chevron">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smtClean="0">
                <a:solidFill>
                  <a:prstClr val="black"/>
                </a:solidFill>
              </a:rPr>
              <a:t>Action</a:t>
            </a:r>
            <a:endParaRPr lang="en-IN" sz="2000" b="1" i="1" dirty="0">
              <a:solidFill>
                <a:prstClr val="black"/>
              </a:solidFill>
            </a:endParaRPr>
          </a:p>
        </p:txBody>
      </p:sp>
      <p:sp>
        <p:nvSpPr>
          <p:cNvPr id="100" name="Chevron 99"/>
          <p:cNvSpPr/>
          <p:nvPr/>
        </p:nvSpPr>
        <p:spPr>
          <a:xfrm>
            <a:off x="4415396" y="1561852"/>
            <a:ext cx="3817116" cy="683610"/>
          </a:xfrm>
          <a:prstGeom prst="chevron">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smtClean="0">
                <a:solidFill>
                  <a:prstClr val="black"/>
                </a:solidFill>
              </a:rPr>
              <a:t>Knowledge</a:t>
            </a:r>
            <a:endParaRPr lang="en-IN" sz="2000" b="1" i="1" dirty="0">
              <a:solidFill>
                <a:prstClr val="black"/>
              </a:solidFill>
            </a:endParaRPr>
          </a:p>
        </p:txBody>
      </p:sp>
      <p:sp>
        <p:nvSpPr>
          <p:cNvPr id="103" name="Chevron 102"/>
          <p:cNvSpPr/>
          <p:nvPr/>
        </p:nvSpPr>
        <p:spPr>
          <a:xfrm>
            <a:off x="352753" y="1537946"/>
            <a:ext cx="3817116" cy="683610"/>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smtClean="0">
                <a:solidFill>
                  <a:prstClr val="black"/>
                </a:solidFill>
              </a:rPr>
              <a:t>Data</a:t>
            </a:r>
            <a:endParaRPr lang="en-IN" sz="2000" b="1" i="1" dirty="0">
              <a:solidFill>
                <a:prstClr val="black"/>
              </a:solidFill>
            </a:endParaRPr>
          </a:p>
        </p:txBody>
      </p:sp>
      <p:sp>
        <p:nvSpPr>
          <p:cNvPr id="104" name="Rectangle 103"/>
          <p:cNvSpPr/>
          <p:nvPr/>
        </p:nvSpPr>
        <p:spPr>
          <a:xfrm>
            <a:off x="4688472" y="5216311"/>
            <a:ext cx="2273754" cy="3438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prstClr val="black"/>
                </a:solidFill>
              </a:rPr>
              <a:t>Data Mining</a:t>
            </a:r>
          </a:p>
        </p:txBody>
      </p:sp>
      <p:sp>
        <p:nvSpPr>
          <p:cNvPr id="107" name="Rectangle 106"/>
          <p:cNvSpPr/>
          <p:nvPr/>
        </p:nvSpPr>
        <p:spPr>
          <a:xfrm>
            <a:off x="7245518" y="5215283"/>
            <a:ext cx="965624" cy="36242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prstClr val="black"/>
                </a:solidFill>
              </a:rPr>
              <a:t>Reports</a:t>
            </a:r>
            <a:endParaRPr lang="en-IN" sz="1200" b="1" dirty="0">
              <a:solidFill>
                <a:prstClr val="black"/>
              </a:solidFill>
            </a:endParaRPr>
          </a:p>
        </p:txBody>
      </p:sp>
      <p:pic>
        <p:nvPicPr>
          <p:cNvPr id="2062" name="Picture 14" descr="http://www.copperdigital.co.uk/wp-content/uploads/2014/09/analyse-icon-lar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262" y="3854541"/>
            <a:ext cx="1265016" cy="67768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aplumira.com/media/static/images/pricing/dataViz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7952" y="3864882"/>
            <a:ext cx="650422" cy="65042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bwMode="gray">
          <a:xfrm>
            <a:off x="1112498" y="5604040"/>
            <a:ext cx="1864342" cy="240389"/>
          </a:xfrm>
          <a:prstGeom prst="rect">
            <a:avLst/>
          </a:prstGeom>
        </p:spPr>
        <p:txBody>
          <a:bodyPr vert="horz" wrap="square" lIns="91440" tIns="45720" rIns="91440" bIns="45720" rtlCol="0" anchor="ctr">
            <a:noAutofit/>
          </a:bodyPr>
          <a:lstStyle/>
          <a:p>
            <a:pPr algn="ctr"/>
            <a:r>
              <a:rPr lang="en-IN" sz="1100" b="1" dirty="0" err="1" smtClean="0">
                <a:solidFill>
                  <a:prstClr val="black"/>
                </a:solidFill>
              </a:rPr>
              <a:t>Informatica</a:t>
            </a:r>
            <a:r>
              <a:rPr lang="en-IN" sz="1100" b="1" dirty="0" smtClean="0">
                <a:solidFill>
                  <a:prstClr val="black"/>
                </a:solidFill>
              </a:rPr>
              <a:t>, </a:t>
            </a:r>
            <a:r>
              <a:rPr lang="en-IN" sz="1100" b="1" dirty="0" err="1" smtClean="0">
                <a:solidFill>
                  <a:prstClr val="black"/>
                </a:solidFill>
              </a:rPr>
              <a:t>Talend</a:t>
            </a:r>
            <a:r>
              <a:rPr lang="en-IN" sz="1100" b="1" dirty="0" smtClean="0">
                <a:solidFill>
                  <a:prstClr val="black"/>
                </a:solidFill>
              </a:rPr>
              <a:t>,</a:t>
            </a:r>
          </a:p>
          <a:p>
            <a:pPr algn="ctr"/>
            <a:r>
              <a:rPr lang="en-IN" sz="1100" b="1" dirty="0" smtClean="0">
                <a:solidFill>
                  <a:prstClr val="black"/>
                </a:solidFill>
              </a:rPr>
              <a:t>Mastercraft</a:t>
            </a:r>
          </a:p>
        </p:txBody>
      </p:sp>
      <p:sp>
        <p:nvSpPr>
          <p:cNvPr id="114" name="TextBox 113"/>
          <p:cNvSpPr txBox="1"/>
          <p:nvPr/>
        </p:nvSpPr>
        <p:spPr bwMode="gray">
          <a:xfrm>
            <a:off x="2869928" y="5550311"/>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Oracle</a:t>
            </a:r>
          </a:p>
        </p:txBody>
      </p:sp>
      <p:sp>
        <p:nvSpPr>
          <p:cNvPr id="115" name="TextBox 114"/>
          <p:cNvSpPr txBox="1"/>
          <p:nvPr/>
        </p:nvSpPr>
        <p:spPr bwMode="gray">
          <a:xfrm>
            <a:off x="173332" y="5506769"/>
            <a:ext cx="1179447" cy="261257"/>
          </a:xfrm>
          <a:prstGeom prst="rect">
            <a:avLst/>
          </a:prstGeom>
        </p:spPr>
        <p:txBody>
          <a:bodyPr vert="horz" wrap="square" lIns="91440" tIns="45720" rIns="91440" bIns="45720" rtlCol="0" anchor="ctr">
            <a:noAutofit/>
          </a:bodyPr>
          <a:lstStyle/>
          <a:p>
            <a:pPr algn="ctr"/>
            <a:endParaRPr lang="en-IN" sz="1100" b="1" dirty="0" smtClean="0">
              <a:solidFill>
                <a:prstClr val="black"/>
              </a:solidFill>
            </a:endParaRPr>
          </a:p>
        </p:txBody>
      </p:sp>
      <p:sp>
        <p:nvSpPr>
          <p:cNvPr id="116" name="TextBox 115"/>
          <p:cNvSpPr txBox="1"/>
          <p:nvPr/>
        </p:nvSpPr>
        <p:spPr bwMode="gray">
          <a:xfrm>
            <a:off x="4538776" y="5541035"/>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R miner</a:t>
            </a:r>
          </a:p>
        </p:txBody>
      </p:sp>
      <p:sp>
        <p:nvSpPr>
          <p:cNvPr id="119" name="TextBox 118"/>
          <p:cNvSpPr txBox="1"/>
          <p:nvPr/>
        </p:nvSpPr>
        <p:spPr bwMode="gray">
          <a:xfrm>
            <a:off x="5852246" y="5451266"/>
            <a:ext cx="1179447" cy="261257"/>
          </a:xfrm>
          <a:prstGeom prst="rect">
            <a:avLst/>
          </a:prstGeom>
        </p:spPr>
        <p:txBody>
          <a:bodyPr vert="horz" wrap="square" lIns="91440" tIns="45720" rIns="91440" bIns="45720" rtlCol="0" anchor="ctr">
            <a:noAutofit/>
          </a:bodyPr>
          <a:lstStyle/>
          <a:p>
            <a:pPr algn="ctr"/>
            <a:endParaRPr lang="en-IN" sz="1100" b="1" dirty="0" smtClean="0">
              <a:solidFill>
                <a:prstClr val="black"/>
              </a:solidFill>
            </a:endParaRPr>
          </a:p>
          <a:p>
            <a:pPr algn="ctr"/>
            <a:r>
              <a:rPr lang="en-IN" sz="1100" b="1" dirty="0" smtClean="0">
                <a:solidFill>
                  <a:prstClr val="black"/>
                </a:solidFill>
              </a:rPr>
              <a:t>SAS</a:t>
            </a:r>
          </a:p>
        </p:txBody>
      </p:sp>
      <p:sp>
        <p:nvSpPr>
          <p:cNvPr id="120" name="TextBox 119"/>
          <p:cNvSpPr txBox="1"/>
          <p:nvPr/>
        </p:nvSpPr>
        <p:spPr bwMode="gray">
          <a:xfrm>
            <a:off x="7118779" y="5529077"/>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  Tableau</a:t>
            </a:r>
          </a:p>
        </p:txBody>
      </p:sp>
      <p:pic>
        <p:nvPicPr>
          <p:cNvPr id="2070" name="Picture 22" descr="http://www.taxrelax.in/IMAGE/userema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3424" y="3744739"/>
            <a:ext cx="976534" cy="976534"/>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9629075" y="3689021"/>
            <a:ext cx="1117600" cy="1076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3" name="Rectangle 122"/>
          <p:cNvSpPr/>
          <p:nvPr/>
        </p:nvSpPr>
        <p:spPr>
          <a:xfrm>
            <a:off x="10870025" y="3681767"/>
            <a:ext cx="1117600" cy="10768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074" name="Picture 26" descr="http://www.rijkwillemse.nl/images/stories/social-media-ico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13720" y="3769691"/>
            <a:ext cx="987663" cy="901025"/>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www.yarramsc.vic.edu.au/wp-content/uploads/2012/07/Survey-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0151" y="3656668"/>
            <a:ext cx="986524" cy="1042017"/>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bwMode="gray">
          <a:xfrm>
            <a:off x="8415683" y="5505908"/>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Unica</a:t>
            </a:r>
          </a:p>
        </p:txBody>
      </p:sp>
      <p:sp>
        <p:nvSpPr>
          <p:cNvPr id="125" name="TextBox 124"/>
          <p:cNvSpPr txBox="1"/>
          <p:nvPr/>
        </p:nvSpPr>
        <p:spPr bwMode="gray">
          <a:xfrm>
            <a:off x="9638674" y="5514932"/>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Siebel</a:t>
            </a:r>
          </a:p>
        </p:txBody>
      </p:sp>
      <p:sp>
        <p:nvSpPr>
          <p:cNvPr id="126" name="TextBox 125"/>
          <p:cNvSpPr txBox="1"/>
          <p:nvPr/>
        </p:nvSpPr>
        <p:spPr bwMode="gray">
          <a:xfrm>
            <a:off x="10853931" y="5522147"/>
            <a:ext cx="1179447" cy="261257"/>
          </a:xfrm>
          <a:prstGeom prst="rect">
            <a:avLst/>
          </a:prstGeom>
        </p:spPr>
        <p:txBody>
          <a:bodyPr vert="horz" wrap="square" lIns="91440" tIns="45720" rIns="91440" bIns="45720" rtlCol="0" anchor="ctr">
            <a:noAutofit/>
          </a:bodyPr>
          <a:lstStyle/>
          <a:p>
            <a:pPr algn="ctr"/>
            <a:r>
              <a:rPr lang="en-IN" sz="1100" b="1" dirty="0" smtClean="0">
                <a:solidFill>
                  <a:prstClr val="black"/>
                </a:solidFill>
              </a:rPr>
              <a:t>Adobe</a:t>
            </a:r>
          </a:p>
        </p:txBody>
      </p:sp>
      <p:pic>
        <p:nvPicPr>
          <p:cNvPr id="1026" name="Picture 2" descr="http://go.sap.com/solution/platform-technology/predictive-analytics/_jcr_content/par/section/section-par/valueProp/image.adapt.desktop.jpg/143099589863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8120" y="3864882"/>
            <a:ext cx="1098616" cy="6176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bwMode="gray">
          <a:xfrm>
            <a:off x="460374" y="2451677"/>
            <a:ext cx="3647601" cy="339693"/>
          </a:xfrm>
          <a:prstGeom prst="rect">
            <a:avLst/>
          </a:prstGeom>
        </p:spPr>
        <p:txBody>
          <a:bodyPr vert="horz" wrap="square" lIns="91440" tIns="45720" rIns="91440" bIns="45720" rtlCol="0" anchor="ctr">
            <a:noAutofit/>
          </a:bodyPr>
          <a:lstStyle/>
          <a:p>
            <a:pPr algn="ctr"/>
            <a:r>
              <a:rPr lang="en-IN" sz="1200" dirty="0" smtClean="0">
                <a:solidFill>
                  <a:prstClr val="black"/>
                </a:solidFill>
                <a:latin typeface="Leelawadee UI" panose="020B0502040204020203" pitchFamily="34" charset="-34"/>
                <a:cs typeface="Leelawadee UI" panose="020B0502040204020203" pitchFamily="34" charset="-34"/>
              </a:rPr>
              <a:t>Data cleansing and integration are the key essentials towards  analytical competence</a:t>
            </a:r>
          </a:p>
        </p:txBody>
      </p:sp>
      <p:sp>
        <p:nvSpPr>
          <p:cNvPr id="77" name="TextBox 76"/>
          <p:cNvSpPr txBox="1"/>
          <p:nvPr/>
        </p:nvSpPr>
        <p:spPr bwMode="gray">
          <a:xfrm>
            <a:off x="4670458" y="2423605"/>
            <a:ext cx="3220048" cy="340299"/>
          </a:xfrm>
          <a:prstGeom prst="rect">
            <a:avLst/>
          </a:prstGeom>
        </p:spPr>
        <p:txBody>
          <a:bodyPr vert="horz" wrap="square" lIns="91440" tIns="45720" rIns="91440" bIns="45720" rtlCol="0" anchor="ctr">
            <a:noAutofit/>
          </a:bodyPr>
          <a:lstStyle/>
          <a:p>
            <a:pPr algn="ctr"/>
            <a:r>
              <a:rPr lang="en-IN" sz="1200" dirty="0" smtClean="0">
                <a:solidFill>
                  <a:prstClr val="black"/>
                </a:solidFill>
                <a:latin typeface="Leelawadee UI" panose="020B0502040204020203" pitchFamily="34" charset="-34"/>
                <a:cs typeface="Leelawadee UI" panose="020B0502040204020203" pitchFamily="34" charset="-34"/>
              </a:rPr>
              <a:t>Mining and forecasting trends is the key to cull out insights from the data lake</a:t>
            </a:r>
          </a:p>
        </p:txBody>
      </p:sp>
      <p:sp>
        <p:nvSpPr>
          <p:cNvPr id="81" name="TextBox 80"/>
          <p:cNvSpPr txBox="1"/>
          <p:nvPr/>
        </p:nvSpPr>
        <p:spPr bwMode="gray">
          <a:xfrm>
            <a:off x="3120431" y="4397769"/>
            <a:ext cx="378449" cy="199183"/>
          </a:xfrm>
          <a:prstGeom prst="rect">
            <a:avLst/>
          </a:prstGeom>
          <a:ln>
            <a:noFill/>
          </a:ln>
        </p:spPr>
        <p:txBody>
          <a:bodyPr vert="horz" wrap="square" lIns="91440" tIns="45720" rIns="91440" bIns="45720" rtlCol="0" anchor="ctr">
            <a:noAutofit/>
          </a:bodyPr>
          <a:lstStyle/>
          <a:p>
            <a:pPr algn="ctr"/>
            <a:r>
              <a:rPr lang="en-IN" sz="1200" dirty="0" smtClean="0">
                <a:solidFill>
                  <a:prstClr val="black"/>
                </a:solidFill>
              </a:rPr>
              <a:t>T2</a:t>
            </a:r>
          </a:p>
        </p:txBody>
      </p:sp>
      <p:sp>
        <p:nvSpPr>
          <p:cNvPr id="84" name="TextBox 83"/>
          <p:cNvSpPr txBox="1"/>
          <p:nvPr/>
        </p:nvSpPr>
        <p:spPr bwMode="gray">
          <a:xfrm>
            <a:off x="8445254" y="2478198"/>
            <a:ext cx="3220048" cy="340299"/>
          </a:xfrm>
          <a:prstGeom prst="rect">
            <a:avLst/>
          </a:prstGeom>
        </p:spPr>
        <p:txBody>
          <a:bodyPr vert="horz" wrap="square" lIns="91440" tIns="45720" rIns="91440" bIns="45720" rtlCol="0" anchor="ctr">
            <a:noAutofit/>
          </a:bodyPr>
          <a:lstStyle/>
          <a:p>
            <a:pPr algn="ctr"/>
            <a:endParaRPr lang="en-IN" sz="1200" dirty="0" smtClean="0">
              <a:solidFill>
                <a:prstClr val="black"/>
              </a:solidFill>
            </a:endParaRPr>
          </a:p>
        </p:txBody>
      </p:sp>
      <p:sp>
        <p:nvSpPr>
          <p:cNvPr id="85" name="TextBox 84"/>
          <p:cNvSpPr txBox="1"/>
          <p:nvPr/>
        </p:nvSpPr>
        <p:spPr bwMode="gray">
          <a:xfrm>
            <a:off x="8516454" y="2451677"/>
            <a:ext cx="3220048" cy="340299"/>
          </a:xfrm>
          <a:prstGeom prst="rect">
            <a:avLst/>
          </a:prstGeom>
        </p:spPr>
        <p:txBody>
          <a:bodyPr vert="horz" wrap="square" lIns="91440" tIns="45720" rIns="91440" bIns="45720" rtlCol="0" anchor="ctr">
            <a:noAutofit/>
          </a:bodyPr>
          <a:lstStyle/>
          <a:p>
            <a:pPr algn="ctr"/>
            <a:r>
              <a:rPr lang="en-IN" sz="1200" dirty="0" smtClean="0">
                <a:solidFill>
                  <a:prstClr val="black"/>
                </a:solidFill>
                <a:latin typeface="Leelawadee UI" panose="020B0502040204020203" pitchFamily="34" charset="-34"/>
                <a:cs typeface="Leelawadee UI" panose="020B0502040204020203" pitchFamily="34" charset="-34"/>
              </a:rPr>
              <a:t>Customer centric marketing is the next step  to drive data monetisation</a:t>
            </a:r>
          </a:p>
        </p:txBody>
      </p:sp>
      <p:sp>
        <p:nvSpPr>
          <p:cNvPr id="89" name="Rectangle 88"/>
          <p:cNvSpPr/>
          <p:nvPr/>
        </p:nvSpPr>
        <p:spPr>
          <a:xfrm>
            <a:off x="631377" y="778213"/>
            <a:ext cx="11123727" cy="338554"/>
          </a:xfrm>
          <a:prstGeom prst="rect">
            <a:avLst/>
          </a:prstGeom>
        </p:spPr>
        <p:txBody>
          <a:bodyPr wrap="square" anchor="t">
            <a:spAutoFit/>
          </a:bodyPr>
          <a:lstStyle/>
          <a:p>
            <a:pPr algn="ctr"/>
            <a:r>
              <a:rPr lang="en-IN" sz="1600" dirty="0" smtClean="0">
                <a:solidFill>
                  <a:prstClr val="black"/>
                </a:solidFill>
                <a:latin typeface="Leelawadee UI" panose="020B0502040204020203" pitchFamily="34" charset="-34"/>
                <a:cs typeface="Leelawadee UI" panose="020B0502040204020203" pitchFamily="34" charset="-34"/>
              </a:rPr>
              <a:t>The journey from Data to Action plays </a:t>
            </a:r>
            <a:r>
              <a:rPr lang="en-IN" sz="1600" dirty="0">
                <a:solidFill>
                  <a:prstClr val="black"/>
                </a:solidFill>
                <a:latin typeface="Leelawadee UI" panose="020B0502040204020203" pitchFamily="34" charset="-34"/>
                <a:cs typeface="Leelawadee UI" panose="020B0502040204020203" pitchFamily="34" charset="-34"/>
              </a:rPr>
              <a:t>a key role in ‘Knowledge’ component of infrastructure as displayed </a:t>
            </a:r>
            <a:r>
              <a:rPr lang="en-IN" sz="1600" dirty="0" smtClean="0">
                <a:solidFill>
                  <a:prstClr val="black"/>
                </a:solidFill>
                <a:latin typeface="Leelawadee UI" panose="020B0502040204020203" pitchFamily="34" charset="-34"/>
                <a:cs typeface="Leelawadee UI" panose="020B0502040204020203" pitchFamily="34" charset="-34"/>
              </a:rPr>
              <a:t>below</a:t>
            </a:r>
            <a:r>
              <a:rPr lang="en-IN" sz="1600" dirty="0">
                <a:solidFill>
                  <a:prstClr val="black"/>
                </a:solidFill>
                <a:latin typeface="Leelawadee UI" panose="020B0502040204020203" pitchFamily="34" charset="-34"/>
                <a:cs typeface="Leelawadee UI" panose="020B0502040204020203" pitchFamily="34" charset="-34"/>
              </a:rPr>
              <a:t>.</a:t>
            </a:r>
          </a:p>
        </p:txBody>
      </p:sp>
      <p:sp>
        <p:nvSpPr>
          <p:cNvPr id="83"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25</a:t>
            </a:r>
            <a:endParaRPr lang="en-IN" dirty="0">
              <a:solidFill>
                <a:srgbClr val="000000">
                  <a:tint val="75000"/>
                </a:srgbClr>
              </a:solidFill>
            </a:endParaRPr>
          </a:p>
        </p:txBody>
      </p:sp>
      <p:grpSp>
        <p:nvGrpSpPr>
          <p:cNvPr id="95" name="Group 94"/>
          <p:cNvGrpSpPr/>
          <p:nvPr/>
        </p:nvGrpSpPr>
        <p:grpSpPr>
          <a:xfrm>
            <a:off x="1" y="237066"/>
            <a:ext cx="12192000" cy="523220"/>
            <a:chOff x="1" y="291779"/>
            <a:chExt cx="12192000" cy="523220"/>
          </a:xfrm>
        </p:grpSpPr>
        <p:cxnSp>
          <p:nvCxnSpPr>
            <p:cNvPr id="98" name="Straight Connector 97"/>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4242633" y="291779"/>
              <a:ext cx="370684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From Data to Action </a:t>
              </a:r>
            </a:p>
          </p:txBody>
        </p:sp>
      </p:grpSp>
    </p:spTree>
    <p:extLst>
      <p:ext uri="{BB962C8B-B14F-4D97-AF65-F5344CB8AC3E}">
        <p14:creationId xmlns:p14="http://schemas.microsoft.com/office/powerpoint/2010/main" val="2383836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IN" dirty="0" smtClean="0">
                <a:solidFill>
                  <a:srgbClr val="000000">
                    <a:tint val="75000"/>
                  </a:srgbClr>
                </a:solidFill>
              </a:rPr>
              <a:t>19</a:t>
            </a:r>
            <a:endParaRPr lang="en-IN" dirty="0">
              <a:solidFill>
                <a:srgbClr val="000000">
                  <a:tint val="75000"/>
                </a:srgbClr>
              </a:solidFill>
            </a:endParaRPr>
          </a:p>
        </p:txBody>
      </p:sp>
      <p:sp>
        <p:nvSpPr>
          <p:cNvPr id="5" name="Rectangle 4"/>
          <p:cNvSpPr/>
          <p:nvPr/>
        </p:nvSpPr>
        <p:spPr>
          <a:xfrm>
            <a:off x="3236439" y="134034"/>
            <a:ext cx="551330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Data Warehousing Applications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TextBox 5"/>
          <p:cNvSpPr txBox="1"/>
          <p:nvPr/>
        </p:nvSpPr>
        <p:spPr>
          <a:xfrm>
            <a:off x="199620" y="566774"/>
            <a:ext cx="9498172" cy="369332"/>
          </a:xfrm>
          <a:prstGeom prst="rect">
            <a:avLst/>
          </a:prstGeom>
          <a:noFill/>
        </p:spPr>
        <p:txBody>
          <a:bodyPr wrap="square" rtlCol="0">
            <a:spAutoFit/>
          </a:bodyPr>
          <a:lstStyle/>
          <a:p>
            <a:r>
              <a:rPr lang="en-US" dirty="0">
                <a:solidFill>
                  <a:srgbClr val="418AB3"/>
                </a:solidFill>
              </a:rPr>
              <a:t>D</a:t>
            </a:r>
            <a:r>
              <a:rPr lang="en-US" dirty="0" smtClean="0">
                <a:solidFill>
                  <a:srgbClr val="418AB3"/>
                </a:solidFill>
              </a:rPr>
              <a:t>ata warehousing helps in better decision support making by enabling powerful analytics </a:t>
            </a:r>
            <a:endParaRPr lang="en-US" baseline="30000" dirty="0" smtClean="0">
              <a:solidFill>
                <a:srgbClr val="418AB3"/>
              </a:solidFill>
            </a:endParaRPr>
          </a:p>
        </p:txBody>
      </p:sp>
      <p:cxnSp>
        <p:nvCxnSpPr>
          <p:cNvPr id="7" name="Straight Connector 6"/>
          <p:cNvCxnSpPr/>
          <p:nvPr/>
        </p:nvCxnSpPr>
        <p:spPr>
          <a:xfrm>
            <a:off x="180334" y="90662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extLst/>
          </p:nvPr>
        </p:nvGraphicFramePr>
        <p:xfrm>
          <a:off x="437882" y="1095653"/>
          <a:ext cx="11603890" cy="4712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3010090" y="1275957"/>
            <a:ext cx="1495375" cy="1323439"/>
          </a:xfrm>
          <a:prstGeom prst="rect">
            <a:avLst/>
          </a:prstGeom>
          <a:noFill/>
        </p:spPr>
        <p:txBody>
          <a:bodyPr wrap="square" rtlCol="0">
            <a:spAutoFit/>
          </a:bodyPr>
          <a:lstStyle/>
          <a:p>
            <a:r>
              <a:rPr lang="en-US" sz="1600" dirty="0" smtClean="0">
                <a:solidFill>
                  <a:srgbClr val="A6B727"/>
                </a:solidFill>
              </a:rPr>
              <a:t>Reports, dashboards and Insights are driven by data warehouse</a:t>
            </a:r>
            <a:endParaRPr lang="en-IN" sz="1600" dirty="0">
              <a:solidFill>
                <a:srgbClr val="A6B727"/>
              </a:solidFill>
            </a:endParaRPr>
          </a:p>
        </p:txBody>
      </p:sp>
      <p:sp>
        <p:nvSpPr>
          <p:cNvPr id="25" name="TextBox 24"/>
          <p:cNvSpPr txBox="1"/>
          <p:nvPr/>
        </p:nvSpPr>
        <p:spPr>
          <a:xfrm>
            <a:off x="6618310" y="1236371"/>
            <a:ext cx="1828088" cy="1569660"/>
          </a:xfrm>
          <a:prstGeom prst="rect">
            <a:avLst/>
          </a:prstGeom>
          <a:noFill/>
        </p:spPr>
        <p:txBody>
          <a:bodyPr wrap="square" rtlCol="0">
            <a:spAutoFit/>
          </a:bodyPr>
          <a:lstStyle/>
          <a:p>
            <a:r>
              <a:rPr lang="en-US" sz="1600" dirty="0" smtClean="0">
                <a:solidFill>
                  <a:srgbClr val="DF5327"/>
                </a:solidFill>
              </a:rPr>
              <a:t>Slice and Dicing of data using Drill-downs, Aggregations and cross dimensional analysis </a:t>
            </a:r>
            <a:endParaRPr lang="en-IN" sz="1600" dirty="0">
              <a:solidFill>
                <a:srgbClr val="DF5327"/>
              </a:solidFill>
            </a:endParaRPr>
          </a:p>
        </p:txBody>
      </p:sp>
      <p:sp>
        <p:nvSpPr>
          <p:cNvPr id="26" name="TextBox 25"/>
          <p:cNvSpPr txBox="1"/>
          <p:nvPr/>
        </p:nvSpPr>
        <p:spPr>
          <a:xfrm>
            <a:off x="8970726" y="3696998"/>
            <a:ext cx="1898988" cy="1077218"/>
          </a:xfrm>
          <a:prstGeom prst="rect">
            <a:avLst/>
          </a:prstGeom>
          <a:noFill/>
        </p:spPr>
        <p:txBody>
          <a:bodyPr wrap="square" rtlCol="0">
            <a:spAutoFit/>
          </a:bodyPr>
          <a:lstStyle/>
          <a:p>
            <a:r>
              <a:rPr lang="en-US" sz="1600" dirty="0" smtClean="0">
                <a:solidFill>
                  <a:srgbClr val="F69200"/>
                </a:solidFill>
              </a:rPr>
              <a:t>Data warehouse makes data </a:t>
            </a:r>
            <a:r>
              <a:rPr lang="en-US" sz="1600" dirty="0" err="1" smtClean="0">
                <a:solidFill>
                  <a:srgbClr val="F69200"/>
                </a:solidFill>
              </a:rPr>
              <a:t>queryable</a:t>
            </a:r>
            <a:r>
              <a:rPr lang="en-US" sz="1600" dirty="0" smtClean="0">
                <a:solidFill>
                  <a:srgbClr val="F69200"/>
                </a:solidFill>
              </a:rPr>
              <a:t> for quick ad-hoc analyses </a:t>
            </a:r>
            <a:endParaRPr lang="en-IN" sz="1600" dirty="0">
              <a:solidFill>
                <a:srgbClr val="F69200"/>
              </a:solidFill>
            </a:endParaRPr>
          </a:p>
        </p:txBody>
      </p:sp>
      <p:sp>
        <p:nvSpPr>
          <p:cNvPr id="27" name="TextBox 26"/>
          <p:cNvSpPr txBox="1"/>
          <p:nvPr/>
        </p:nvSpPr>
        <p:spPr>
          <a:xfrm>
            <a:off x="10234450" y="1236371"/>
            <a:ext cx="1807322" cy="1569660"/>
          </a:xfrm>
          <a:prstGeom prst="rect">
            <a:avLst/>
          </a:prstGeom>
          <a:noFill/>
        </p:spPr>
        <p:txBody>
          <a:bodyPr wrap="square" rtlCol="0">
            <a:spAutoFit/>
          </a:bodyPr>
          <a:lstStyle/>
          <a:p>
            <a:r>
              <a:rPr lang="en-US" sz="1600" dirty="0" smtClean="0">
                <a:solidFill>
                  <a:srgbClr val="838383"/>
                </a:solidFill>
              </a:rPr>
              <a:t>Varied source types and segregated sources are brought together to provide holistic</a:t>
            </a:r>
            <a:r>
              <a:rPr lang="en-US" sz="1600" baseline="30000" dirty="0" smtClean="0">
                <a:solidFill>
                  <a:srgbClr val="838383"/>
                </a:solidFill>
              </a:rPr>
              <a:t>  </a:t>
            </a:r>
            <a:r>
              <a:rPr lang="en-US" sz="1600" dirty="0" smtClean="0">
                <a:solidFill>
                  <a:srgbClr val="838383"/>
                </a:solidFill>
              </a:rPr>
              <a:t>view of data</a:t>
            </a:r>
            <a:r>
              <a:rPr lang="en-US" sz="1600" baseline="30000" dirty="0" smtClean="0">
                <a:solidFill>
                  <a:srgbClr val="838383"/>
                </a:solidFill>
              </a:rPr>
              <a:t> </a:t>
            </a:r>
          </a:p>
        </p:txBody>
      </p:sp>
      <p:sp>
        <p:nvSpPr>
          <p:cNvPr id="28" name="TextBox 27"/>
          <p:cNvSpPr txBox="1"/>
          <p:nvPr/>
        </p:nvSpPr>
        <p:spPr>
          <a:xfrm>
            <a:off x="4689286" y="3702119"/>
            <a:ext cx="1929024" cy="1077218"/>
          </a:xfrm>
          <a:prstGeom prst="rect">
            <a:avLst/>
          </a:prstGeom>
          <a:noFill/>
        </p:spPr>
        <p:txBody>
          <a:bodyPr wrap="square" rtlCol="0">
            <a:spAutoFit/>
          </a:bodyPr>
          <a:lstStyle/>
          <a:p>
            <a:r>
              <a:rPr lang="en-US" sz="1600" dirty="0" smtClean="0">
                <a:solidFill>
                  <a:srgbClr val="418AB3"/>
                </a:solidFill>
              </a:rPr>
              <a:t>DWH enables creation and validation of models for analytics</a:t>
            </a:r>
            <a:endParaRPr lang="en-IN" sz="1600" dirty="0">
              <a:solidFill>
                <a:srgbClr val="418AB3"/>
              </a:solidFill>
            </a:endParaRPr>
          </a:p>
        </p:txBody>
      </p:sp>
      <p:sp>
        <p:nvSpPr>
          <p:cNvPr id="3" name="Rounded Rectangle 2"/>
          <p:cNvSpPr/>
          <p:nvPr/>
        </p:nvSpPr>
        <p:spPr>
          <a:xfrm>
            <a:off x="463638" y="5530080"/>
            <a:ext cx="11281894" cy="6260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An </a:t>
            </a:r>
            <a:r>
              <a:rPr lang="en-US" dirty="0">
                <a:solidFill>
                  <a:prstClr val="white"/>
                </a:solidFill>
              </a:rPr>
              <a:t>E</a:t>
            </a:r>
            <a:r>
              <a:rPr lang="en-US" dirty="0" smtClean="0">
                <a:solidFill>
                  <a:prstClr val="white"/>
                </a:solidFill>
              </a:rPr>
              <a:t>nterprise Data warehouse enables data driven decisions by making data usable for analytics</a:t>
            </a:r>
            <a:endParaRPr lang="en-IN" dirty="0">
              <a:solidFill>
                <a:prstClr val="white"/>
              </a:solidFill>
            </a:endParaRPr>
          </a:p>
        </p:txBody>
      </p:sp>
    </p:spTree>
    <p:extLst>
      <p:ext uri="{BB962C8B-B14F-4D97-AF65-F5344CB8AC3E}">
        <p14:creationId xmlns:p14="http://schemas.microsoft.com/office/powerpoint/2010/main" val="2117080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IN" dirty="0" smtClean="0">
                <a:solidFill>
                  <a:srgbClr val="000000">
                    <a:tint val="75000"/>
                  </a:srgbClr>
                </a:solidFill>
              </a:rPr>
              <a:t>20</a:t>
            </a:r>
            <a:endParaRPr lang="en-IN" dirty="0">
              <a:solidFill>
                <a:srgbClr val="000000">
                  <a:tint val="75000"/>
                </a:srgbClr>
              </a:solidFill>
            </a:endParaRPr>
          </a:p>
        </p:txBody>
      </p:sp>
      <p:sp>
        <p:nvSpPr>
          <p:cNvPr id="5" name="Rectangle 4"/>
          <p:cNvSpPr/>
          <p:nvPr/>
        </p:nvSpPr>
        <p:spPr>
          <a:xfrm>
            <a:off x="3801939" y="237066"/>
            <a:ext cx="458830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Master Data Management</a:t>
            </a:r>
            <a:endParaRPr lang="en-IN" sz="2800" b="1" dirty="0">
              <a:solidFill>
                <a:srgbClr val="0070C0"/>
              </a:solidFill>
              <a:latin typeface="Leelawadee UI" panose="020B0502040204020203" pitchFamily="34" charset="-34"/>
              <a:cs typeface="Leelawadee UI" panose="020B0502040204020203" pitchFamily="34" charset="-34"/>
            </a:endParaRPr>
          </a:p>
        </p:txBody>
      </p:sp>
      <p:grpSp>
        <p:nvGrpSpPr>
          <p:cNvPr id="3" name="Group 2"/>
          <p:cNvGrpSpPr/>
          <p:nvPr/>
        </p:nvGrpSpPr>
        <p:grpSpPr>
          <a:xfrm>
            <a:off x="283340" y="1300773"/>
            <a:ext cx="5246572" cy="2369712"/>
            <a:chOff x="283340" y="1300773"/>
            <a:chExt cx="5246572" cy="2369712"/>
          </a:xfrm>
        </p:grpSpPr>
        <p:sp>
          <p:nvSpPr>
            <p:cNvPr id="2" name="Rounded Rectangle 1"/>
            <p:cNvSpPr/>
            <p:nvPr/>
          </p:nvSpPr>
          <p:spPr>
            <a:xfrm>
              <a:off x="706687" y="1387274"/>
              <a:ext cx="1282382" cy="121789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Siddhartha Kumar Verma | </a:t>
              </a:r>
              <a:r>
                <a:rPr lang="en-US" sz="1200" dirty="0" err="1" smtClean="0">
                  <a:solidFill>
                    <a:prstClr val="white"/>
                  </a:solidFill>
                </a:rPr>
                <a:t>Bellandur</a:t>
              </a:r>
              <a:r>
                <a:rPr lang="en-US" sz="1200" dirty="0" smtClean="0">
                  <a:solidFill>
                    <a:prstClr val="white"/>
                  </a:solidFill>
                </a:rPr>
                <a:t>, Bangalore | 8765432189</a:t>
              </a:r>
              <a:endParaRPr lang="en-IN" sz="1200" dirty="0">
                <a:solidFill>
                  <a:prstClr val="white"/>
                </a:solidFill>
              </a:endParaRPr>
            </a:p>
          </p:txBody>
        </p:sp>
        <p:sp>
          <p:nvSpPr>
            <p:cNvPr id="61" name="AutoShape 6" descr="http://icons.veryicon.com/ico/System/Icons8%20Metro%20Style/Business%20Businessman.ico"/>
            <p:cNvSpPr>
              <a:spLocks noChangeAspect="1" noChangeArrowheads="1"/>
            </p:cNvSpPr>
            <p:nvPr/>
          </p:nvSpPr>
          <p:spPr bwMode="auto">
            <a:xfrm>
              <a:off x="3560536" y="3100473"/>
              <a:ext cx="297055"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pic>
          <p:nvPicPr>
            <p:cNvPr id="1034" name="Picture 10" descr="https://devumi.com/wp-content/uploads/2012/05/1363308939_Account-and-Contr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6947" y="1597420"/>
              <a:ext cx="802061" cy="936257"/>
            </a:xfrm>
            <a:prstGeom prst="rect">
              <a:avLst/>
            </a:prstGeom>
            <a:noFill/>
            <a:extLst>
              <a:ext uri="{909E8E84-426E-40DD-AFC4-6F175D3DCCD1}">
                <a14:hiddenFill xmlns:a14="http://schemas.microsoft.com/office/drawing/2010/main">
                  <a:solidFill>
                    <a:srgbClr val="FFFFFF"/>
                  </a:solidFill>
                </a14:hiddenFill>
              </a:ext>
            </a:extLst>
          </p:spPr>
        </p:pic>
        <p:sp>
          <p:nvSpPr>
            <p:cNvPr id="66" name="Rounded Rectangle 65"/>
            <p:cNvSpPr/>
            <p:nvPr/>
          </p:nvSpPr>
          <p:spPr>
            <a:xfrm>
              <a:off x="2736287" y="1387274"/>
              <a:ext cx="1685704" cy="49094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Siddhartha K Verma | </a:t>
              </a:r>
              <a:r>
                <a:rPr lang="en-US" sz="1200" dirty="0" err="1" smtClean="0">
                  <a:solidFill>
                    <a:prstClr val="white"/>
                  </a:solidFill>
                </a:rPr>
                <a:t>Bellandur</a:t>
              </a:r>
              <a:r>
                <a:rPr lang="en-US" sz="1200" dirty="0" smtClean="0">
                  <a:solidFill>
                    <a:prstClr val="white"/>
                  </a:solidFill>
                </a:rPr>
                <a:t>, Bangalore </a:t>
              </a:r>
              <a:endParaRPr lang="en-IN" sz="1200" dirty="0">
                <a:solidFill>
                  <a:prstClr val="white"/>
                </a:solidFill>
              </a:endParaRPr>
            </a:p>
          </p:txBody>
        </p:sp>
        <p:sp>
          <p:nvSpPr>
            <p:cNvPr id="68" name="Rounded Rectangle 67"/>
            <p:cNvSpPr/>
            <p:nvPr/>
          </p:nvSpPr>
          <p:spPr>
            <a:xfrm>
              <a:off x="2751228" y="1955208"/>
              <a:ext cx="1687591" cy="52240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Sid Kumar Verma | Bangalore | 8765432189 </a:t>
              </a:r>
              <a:endParaRPr lang="en-IN" sz="1200" dirty="0">
                <a:solidFill>
                  <a:prstClr val="white"/>
                </a:solidFill>
              </a:endParaRPr>
            </a:p>
          </p:txBody>
        </p:sp>
        <p:sp>
          <p:nvSpPr>
            <p:cNvPr id="69" name="Rounded Rectangle 68"/>
            <p:cNvSpPr/>
            <p:nvPr/>
          </p:nvSpPr>
          <p:spPr>
            <a:xfrm>
              <a:off x="528036" y="2704572"/>
              <a:ext cx="991578" cy="373486"/>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 Unique </a:t>
              </a:r>
              <a:r>
                <a:rPr lang="en-US" sz="1200" dirty="0" err="1" smtClean="0">
                  <a:solidFill>
                    <a:prstClr val="white"/>
                  </a:solidFill>
                </a:rPr>
                <a:t>Cust</a:t>
              </a:r>
              <a:r>
                <a:rPr lang="en-US" sz="1200" dirty="0" smtClean="0">
                  <a:solidFill>
                    <a:prstClr val="white"/>
                  </a:solidFill>
                </a:rPr>
                <a:t> ID</a:t>
              </a:r>
              <a:endParaRPr lang="en-IN" sz="1200" dirty="0">
                <a:solidFill>
                  <a:prstClr val="white"/>
                </a:solidFill>
              </a:endParaRPr>
            </a:p>
          </p:txBody>
        </p:sp>
        <p:sp>
          <p:nvSpPr>
            <p:cNvPr id="71" name="Rounded Rectangle 70"/>
            <p:cNvSpPr/>
            <p:nvPr/>
          </p:nvSpPr>
          <p:spPr>
            <a:xfrm>
              <a:off x="1735385" y="2704571"/>
              <a:ext cx="991578" cy="373487"/>
            </a:xfrm>
            <a:prstGeom prst="round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Customer Location</a:t>
              </a:r>
              <a:endParaRPr lang="en-IN" sz="1200" dirty="0">
                <a:solidFill>
                  <a:prstClr val="white"/>
                </a:solidFill>
              </a:endParaRPr>
            </a:p>
          </p:txBody>
        </p:sp>
        <p:sp>
          <p:nvSpPr>
            <p:cNvPr id="72" name="Rounded Rectangle 71"/>
            <p:cNvSpPr/>
            <p:nvPr/>
          </p:nvSpPr>
          <p:spPr>
            <a:xfrm>
              <a:off x="2900420" y="2704570"/>
              <a:ext cx="991578" cy="37348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Customer History</a:t>
              </a:r>
              <a:endParaRPr lang="en-IN" sz="1200" dirty="0">
                <a:solidFill>
                  <a:prstClr val="white"/>
                </a:solidFill>
              </a:endParaRPr>
            </a:p>
          </p:txBody>
        </p:sp>
        <p:sp>
          <p:nvSpPr>
            <p:cNvPr id="73" name="Rounded Rectangle 72"/>
            <p:cNvSpPr/>
            <p:nvPr/>
          </p:nvSpPr>
          <p:spPr>
            <a:xfrm>
              <a:off x="4065455" y="2689827"/>
              <a:ext cx="991578" cy="37348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Product</a:t>
              </a:r>
              <a:endParaRPr lang="en-IN" sz="1200" dirty="0">
                <a:solidFill>
                  <a:prstClr val="white"/>
                </a:solidFill>
              </a:endParaRPr>
            </a:p>
          </p:txBody>
        </p:sp>
        <p:sp>
          <p:nvSpPr>
            <p:cNvPr id="70" name="Line Callout 1 69"/>
            <p:cNvSpPr/>
            <p:nvPr/>
          </p:nvSpPr>
          <p:spPr>
            <a:xfrm>
              <a:off x="4574169" y="1507267"/>
              <a:ext cx="495789" cy="334418"/>
            </a:xfrm>
            <a:prstGeom prst="borderCallout1">
              <a:avLst>
                <a:gd name="adj1" fmla="val 18750"/>
                <a:gd name="adj2" fmla="val -8333"/>
                <a:gd name="adj3" fmla="val 112500"/>
                <a:gd name="adj4" fmla="val -6625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CRM</a:t>
              </a:r>
              <a:endParaRPr lang="en-IN" sz="1200" dirty="0">
                <a:solidFill>
                  <a:prstClr val="white"/>
                </a:solidFill>
              </a:endParaRPr>
            </a:p>
          </p:txBody>
        </p:sp>
        <p:sp>
          <p:nvSpPr>
            <p:cNvPr id="75" name="Line Callout 1 74"/>
            <p:cNvSpPr/>
            <p:nvPr/>
          </p:nvSpPr>
          <p:spPr>
            <a:xfrm>
              <a:off x="4574169" y="1987825"/>
              <a:ext cx="495789" cy="334418"/>
            </a:xfrm>
            <a:prstGeom prst="borderCallout1">
              <a:avLst>
                <a:gd name="adj1" fmla="val 18750"/>
                <a:gd name="adj2" fmla="val -8333"/>
                <a:gd name="adj3" fmla="val 112500"/>
                <a:gd name="adj4" fmla="val -66257"/>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Call log</a:t>
              </a:r>
              <a:endParaRPr lang="en-IN" sz="1200" dirty="0">
                <a:solidFill>
                  <a:prstClr val="white"/>
                </a:solidFill>
              </a:endParaRPr>
            </a:p>
          </p:txBody>
        </p:sp>
        <p:sp>
          <p:nvSpPr>
            <p:cNvPr id="78" name="Flowchart: Connector 77"/>
            <p:cNvSpPr/>
            <p:nvPr/>
          </p:nvSpPr>
          <p:spPr>
            <a:xfrm>
              <a:off x="373489" y="1442872"/>
              <a:ext cx="325920" cy="334418"/>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1</a:t>
              </a:r>
              <a:endParaRPr lang="en-IN" dirty="0">
                <a:solidFill>
                  <a:prstClr val="white"/>
                </a:solidFill>
              </a:endParaRPr>
            </a:p>
          </p:txBody>
        </p:sp>
        <p:sp>
          <p:nvSpPr>
            <p:cNvPr id="79" name="TextBox 78"/>
            <p:cNvSpPr txBox="1"/>
            <p:nvPr/>
          </p:nvSpPr>
          <p:spPr>
            <a:xfrm>
              <a:off x="981241" y="3177463"/>
              <a:ext cx="3539977" cy="369332"/>
            </a:xfrm>
            <a:prstGeom prst="rect">
              <a:avLst/>
            </a:prstGeom>
            <a:noFill/>
          </p:spPr>
          <p:txBody>
            <a:bodyPr wrap="square" rtlCol="0">
              <a:spAutoFit/>
            </a:bodyPr>
            <a:lstStyle/>
            <a:p>
              <a:r>
                <a:rPr lang="en-US" dirty="0" smtClean="0">
                  <a:solidFill>
                    <a:srgbClr val="000000"/>
                  </a:solidFill>
                </a:rPr>
                <a:t>Unique Customer View - </a:t>
              </a:r>
              <a:r>
                <a:rPr lang="en-US" b="1" dirty="0" smtClean="0">
                  <a:solidFill>
                    <a:srgbClr val="DF5327"/>
                  </a:solidFill>
                </a:rPr>
                <a:t>ASSERTED</a:t>
              </a:r>
              <a:endParaRPr lang="en-IN" dirty="0">
                <a:solidFill>
                  <a:srgbClr val="DF5327"/>
                </a:solidFill>
              </a:endParaRPr>
            </a:p>
          </p:txBody>
        </p:sp>
        <p:sp>
          <p:nvSpPr>
            <p:cNvPr id="80" name="Rounded Rectangle 79"/>
            <p:cNvSpPr/>
            <p:nvPr/>
          </p:nvSpPr>
          <p:spPr>
            <a:xfrm>
              <a:off x="283340" y="1300773"/>
              <a:ext cx="5246572" cy="236971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000000"/>
                  </a:solidFill>
                  <a:prstDash val="dash"/>
                </a:ln>
                <a:solidFill>
                  <a:prstClr val="white"/>
                </a:solidFill>
              </a:endParaRPr>
            </a:p>
          </p:txBody>
        </p:sp>
      </p:grpSp>
      <p:grpSp>
        <p:nvGrpSpPr>
          <p:cNvPr id="7" name="Group 6"/>
          <p:cNvGrpSpPr/>
          <p:nvPr/>
        </p:nvGrpSpPr>
        <p:grpSpPr>
          <a:xfrm>
            <a:off x="167430" y="1146657"/>
            <a:ext cx="6548519" cy="5064082"/>
            <a:chOff x="167430" y="1146657"/>
            <a:chExt cx="6548519" cy="5064082"/>
          </a:xfrm>
        </p:grpSpPr>
        <p:pic>
          <p:nvPicPr>
            <p:cNvPr id="1038" name="Picture 14" descr="https://cdn3.iconfinder.com/data/iconsets/previews/medium/social-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735" y="4104187"/>
              <a:ext cx="1228334" cy="870249"/>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845591" y="3834283"/>
              <a:ext cx="1371218" cy="338554"/>
            </a:xfrm>
            <a:prstGeom prst="rect">
              <a:avLst/>
            </a:prstGeom>
            <a:noFill/>
          </p:spPr>
          <p:txBody>
            <a:bodyPr wrap="square" rtlCol="0">
              <a:spAutoFit/>
            </a:bodyPr>
            <a:lstStyle/>
            <a:p>
              <a:r>
                <a:rPr lang="en-US" sz="1600" dirty="0" smtClean="0">
                  <a:solidFill>
                    <a:srgbClr val="000000"/>
                  </a:solidFill>
                </a:rPr>
                <a:t>Social Data</a:t>
              </a:r>
              <a:endParaRPr lang="en-IN" sz="1600" dirty="0">
                <a:solidFill>
                  <a:srgbClr val="000000"/>
                </a:solidFill>
              </a:endParaRPr>
            </a:p>
          </p:txBody>
        </p:sp>
        <p:pic>
          <p:nvPicPr>
            <p:cNvPr id="87" name="Picture 86"/>
            <p:cNvPicPr>
              <a:picLocks noChangeAspect="1"/>
            </p:cNvPicPr>
            <p:nvPr/>
          </p:nvPicPr>
          <p:blipFill>
            <a:blip r:embed="rId4"/>
            <a:stretch>
              <a:fillRect/>
            </a:stretch>
          </p:blipFill>
          <p:spPr>
            <a:xfrm>
              <a:off x="2480459" y="4140539"/>
              <a:ext cx="1046894" cy="833897"/>
            </a:xfrm>
            <a:prstGeom prst="rect">
              <a:avLst/>
            </a:prstGeom>
          </p:spPr>
        </p:pic>
        <p:sp>
          <p:nvSpPr>
            <p:cNvPr id="90" name="TextBox 89"/>
            <p:cNvSpPr txBox="1"/>
            <p:nvPr/>
          </p:nvSpPr>
          <p:spPr>
            <a:xfrm>
              <a:off x="2250395" y="3832756"/>
              <a:ext cx="1673485" cy="338554"/>
            </a:xfrm>
            <a:prstGeom prst="rect">
              <a:avLst/>
            </a:prstGeom>
            <a:noFill/>
          </p:spPr>
          <p:txBody>
            <a:bodyPr wrap="square" rtlCol="0">
              <a:spAutoFit/>
            </a:bodyPr>
            <a:lstStyle/>
            <a:p>
              <a:r>
                <a:rPr lang="en-US" sz="1600" dirty="0" smtClean="0">
                  <a:solidFill>
                    <a:srgbClr val="000000"/>
                  </a:solidFill>
                </a:rPr>
                <a:t>Transaction Data</a:t>
              </a:r>
              <a:endParaRPr lang="en-IN" sz="1600" dirty="0">
                <a:solidFill>
                  <a:srgbClr val="000000"/>
                </a:solidFill>
              </a:endParaRPr>
            </a:p>
          </p:txBody>
        </p:sp>
        <p:pic>
          <p:nvPicPr>
            <p:cNvPr id="88" name="Picture 87"/>
            <p:cNvPicPr>
              <a:picLocks noChangeAspect="1"/>
            </p:cNvPicPr>
            <p:nvPr/>
          </p:nvPicPr>
          <p:blipFill>
            <a:blip r:embed="rId5"/>
            <a:stretch>
              <a:fillRect/>
            </a:stretch>
          </p:blipFill>
          <p:spPr>
            <a:xfrm>
              <a:off x="4018743" y="4170861"/>
              <a:ext cx="745235" cy="764665"/>
            </a:xfrm>
            <a:prstGeom prst="rect">
              <a:avLst/>
            </a:prstGeom>
          </p:spPr>
        </p:pic>
        <p:sp>
          <p:nvSpPr>
            <p:cNvPr id="92" name="TextBox 91"/>
            <p:cNvSpPr txBox="1"/>
            <p:nvPr/>
          </p:nvSpPr>
          <p:spPr>
            <a:xfrm>
              <a:off x="3857591" y="3841379"/>
              <a:ext cx="1269125" cy="338554"/>
            </a:xfrm>
            <a:prstGeom prst="rect">
              <a:avLst/>
            </a:prstGeom>
            <a:noFill/>
          </p:spPr>
          <p:txBody>
            <a:bodyPr wrap="square" rtlCol="0">
              <a:spAutoFit/>
            </a:bodyPr>
            <a:lstStyle/>
            <a:p>
              <a:r>
                <a:rPr lang="en-US" sz="1600" dirty="0" smtClean="0">
                  <a:solidFill>
                    <a:srgbClr val="000000"/>
                  </a:solidFill>
                </a:rPr>
                <a:t>Chat Scripts</a:t>
              </a:r>
              <a:endParaRPr lang="en-IN" sz="1600" dirty="0">
                <a:solidFill>
                  <a:srgbClr val="000000"/>
                </a:solidFill>
              </a:endParaRPr>
            </a:p>
          </p:txBody>
        </p:sp>
        <p:pic>
          <p:nvPicPr>
            <p:cNvPr id="1040" name="Picture 16" descr="http://www.clickstreamr.com/site/wp-content/themes/clickstreamr/assets/images/what-is-clickstream-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6100" y="4171181"/>
              <a:ext cx="1048558" cy="770116"/>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5123750" y="3832756"/>
              <a:ext cx="1139998" cy="338554"/>
            </a:xfrm>
            <a:prstGeom prst="rect">
              <a:avLst/>
            </a:prstGeom>
            <a:noFill/>
          </p:spPr>
          <p:txBody>
            <a:bodyPr wrap="square" rtlCol="0">
              <a:spAutoFit/>
            </a:bodyPr>
            <a:lstStyle/>
            <a:p>
              <a:r>
                <a:rPr lang="en-US" sz="1600" dirty="0" smtClean="0">
                  <a:solidFill>
                    <a:srgbClr val="000000"/>
                  </a:solidFill>
                </a:rPr>
                <a:t>Clickstream</a:t>
              </a:r>
              <a:endParaRPr lang="en-IN" sz="1600" dirty="0">
                <a:solidFill>
                  <a:srgbClr val="000000"/>
                </a:solidFill>
              </a:endParaRPr>
            </a:p>
          </p:txBody>
        </p:sp>
        <p:sp>
          <p:nvSpPr>
            <p:cNvPr id="89" name="Rounded Rectangle 88"/>
            <p:cNvSpPr/>
            <p:nvPr/>
          </p:nvSpPr>
          <p:spPr>
            <a:xfrm>
              <a:off x="2283388" y="5013539"/>
              <a:ext cx="1277148" cy="334418"/>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Transaction pattern</a:t>
              </a:r>
              <a:endParaRPr lang="en-IN" sz="1200" dirty="0">
                <a:solidFill>
                  <a:prstClr val="white"/>
                </a:solidFill>
              </a:endParaRPr>
            </a:p>
          </p:txBody>
        </p:sp>
        <p:sp>
          <p:nvSpPr>
            <p:cNvPr id="96" name="Rounded Rectangle 95"/>
            <p:cNvSpPr/>
            <p:nvPr/>
          </p:nvSpPr>
          <p:spPr>
            <a:xfrm>
              <a:off x="634355" y="5013539"/>
              <a:ext cx="1481093" cy="33441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Product Reviews</a:t>
              </a:r>
              <a:endParaRPr lang="en-IN" sz="1200" dirty="0">
                <a:solidFill>
                  <a:prstClr val="white"/>
                </a:solidFill>
              </a:endParaRPr>
            </a:p>
          </p:txBody>
        </p:sp>
        <p:sp>
          <p:nvSpPr>
            <p:cNvPr id="97" name="Rounded Rectangle 96"/>
            <p:cNvSpPr/>
            <p:nvPr/>
          </p:nvSpPr>
          <p:spPr>
            <a:xfrm>
              <a:off x="3776670" y="5008677"/>
              <a:ext cx="1257593" cy="33441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Product Enquiries</a:t>
              </a:r>
              <a:endParaRPr lang="en-IN" sz="1200" dirty="0">
                <a:solidFill>
                  <a:prstClr val="white"/>
                </a:solidFill>
              </a:endParaRPr>
            </a:p>
          </p:txBody>
        </p:sp>
        <p:sp>
          <p:nvSpPr>
            <p:cNvPr id="98" name="Rounded Rectangle 97"/>
            <p:cNvSpPr/>
            <p:nvPr/>
          </p:nvSpPr>
          <p:spPr>
            <a:xfrm>
              <a:off x="5242648" y="5008677"/>
              <a:ext cx="1111942" cy="33441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Complaints</a:t>
              </a:r>
              <a:endParaRPr lang="en-IN" sz="1200" dirty="0">
                <a:solidFill>
                  <a:prstClr val="white"/>
                </a:solidFill>
              </a:endParaRPr>
            </a:p>
          </p:txBody>
        </p:sp>
        <p:sp>
          <p:nvSpPr>
            <p:cNvPr id="99" name="Rounded Rectangle 98"/>
            <p:cNvSpPr/>
            <p:nvPr/>
          </p:nvSpPr>
          <p:spPr>
            <a:xfrm>
              <a:off x="167430" y="1146657"/>
              <a:ext cx="6548519" cy="506408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000000"/>
                  </a:solidFill>
                  <a:prstDash val="dash"/>
                </a:ln>
                <a:solidFill>
                  <a:prstClr val="white"/>
                </a:solidFill>
              </a:endParaRPr>
            </a:p>
          </p:txBody>
        </p:sp>
        <p:sp>
          <p:nvSpPr>
            <p:cNvPr id="100" name="Flowchart: Connector 99"/>
            <p:cNvSpPr/>
            <p:nvPr/>
          </p:nvSpPr>
          <p:spPr>
            <a:xfrm>
              <a:off x="297696" y="3726410"/>
              <a:ext cx="325920" cy="334418"/>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2</a:t>
              </a:r>
              <a:endParaRPr lang="en-IN" dirty="0">
                <a:solidFill>
                  <a:prstClr val="white"/>
                </a:solidFill>
              </a:endParaRPr>
            </a:p>
          </p:txBody>
        </p:sp>
        <p:sp>
          <p:nvSpPr>
            <p:cNvPr id="34" name="TextBox 33"/>
            <p:cNvSpPr txBox="1"/>
            <p:nvPr/>
          </p:nvSpPr>
          <p:spPr>
            <a:xfrm>
              <a:off x="1699920" y="5583673"/>
              <a:ext cx="4783459" cy="400110"/>
            </a:xfrm>
            <a:prstGeom prst="rect">
              <a:avLst/>
            </a:prstGeom>
            <a:noFill/>
          </p:spPr>
          <p:txBody>
            <a:bodyPr wrap="square" rtlCol="0">
              <a:spAutoFit/>
            </a:bodyPr>
            <a:lstStyle/>
            <a:p>
              <a:r>
                <a:rPr lang="en-US" sz="2000" dirty="0" smtClean="0">
                  <a:solidFill>
                    <a:srgbClr val="000000"/>
                  </a:solidFill>
                </a:rPr>
                <a:t>360</a:t>
              </a:r>
              <a:r>
                <a:rPr lang="en-US" sz="2000" baseline="30000" dirty="0" smtClean="0">
                  <a:solidFill>
                    <a:srgbClr val="000000"/>
                  </a:solidFill>
                </a:rPr>
                <a:t>o </a:t>
              </a:r>
              <a:r>
                <a:rPr lang="en-US" sz="2000" dirty="0" smtClean="0">
                  <a:solidFill>
                    <a:srgbClr val="000000"/>
                  </a:solidFill>
                </a:rPr>
                <a:t> view of customer profile - </a:t>
              </a:r>
              <a:r>
                <a:rPr lang="en-US" sz="2000" b="1" dirty="0" smtClean="0">
                  <a:solidFill>
                    <a:srgbClr val="A6B727"/>
                  </a:solidFill>
                </a:rPr>
                <a:t>OBSERVED</a:t>
              </a:r>
              <a:endParaRPr lang="en-IN" sz="2000" dirty="0">
                <a:solidFill>
                  <a:srgbClr val="A6B727"/>
                </a:solidFill>
              </a:endParaRPr>
            </a:p>
          </p:txBody>
        </p:sp>
      </p:grpSp>
      <p:grpSp>
        <p:nvGrpSpPr>
          <p:cNvPr id="8" name="Group 7"/>
          <p:cNvGrpSpPr/>
          <p:nvPr/>
        </p:nvGrpSpPr>
        <p:grpSpPr>
          <a:xfrm>
            <a:off x="7732351" y="1146656"/>
            <a:ext cx="4196617" cy="5064084"/>
            <a:chOff x="7732351" y="1146656"/>
            <a:chExt cx="4196617" cy="5064084"/>
          </a:xfrm>
        </p:grpSpPr>
        <p:pic>
          <p:nvPicPr>
            <p:cNvPr id="1042" name="Picture 18" descr="http://kreara.weebly.com/uploads/4/7/3/4/47345307/7403863_orig.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8235" r="9928"/>
            <a:stretch/>
          </p:blipFill>
          <p:spPr bwMode="auto">
            <a:xfrm>
              <a:off x="10411195" y="3208038"/>
              <a:ext cx="1198829" cy="864000"/>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10106567" y="2818383"/>
              <a:ext cx="1636177" cy="338554"/>
            </a:xfrm>
            <a:prstGeom prst="rect">
              <a:avLst/>
            </a:prstGeom>
            <a:noFill/>
          </p:spPr>
          <p:txBody>
            <a:bodyPr wrap="square" rtlCol="0">
              <a:spAutoFit/>
            </a:bodyPr>
            <a:lstStyle/>
            <a:p>
              <a:r>
                <a:rPr lang="en-US" sz="1600" dirty="0" smtClean="0">
                  <a:solidFill>
                    <a:srgbClr val="000000"/>
                  </a:solidFill>
                </a:rPr>
                <a:t>Churn prediction</a:t>
              </a:r>
              <a:endParaRPr lang="en-IN" sz="1600" dirty="0">
                <a:solidFill>
                  <a:srgbClr val="000000"/>
                </a:solidFill>
              </a:endParaRPr>
            </a:p>
          </p:txBody>
        </p:sp>
        <p:pic>
          <p:nvPicPr>
            <p:cNvPr id="1026" name="Picture 2" descr="https://sarahtianhua.files.wordpress.com/2015/09/rfm-300x278.png?w=78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15239" y="4581663"/>
              <a:ext cx="618613" cy="57324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0343672" y="4225418"/>
              <a:ext cx="1388589" cy="338554"/>
            </a:xfrm>
            <a:prstGeom prst="rect">
              <a:avLst/>
            </a:prstGeom>
            <a:noFill/>
          </p:spPr>
          <p:txBody>
            <a:bodyPr wrap="square" rtlCol="0">
              <a:spAutoFit/>
            </a:bodyPr>
            <a:lstStyle/>
            <a:p>
              <a:r>
                <a:rPr lang="en-US" sz="1600" dirty="0" smtClean="0">
                  <a:solidFill>
                    <a:srgbClr val="000000"/>
                  </a:solidFill>
                </a:rPr>
                <a:t>RFM Analysis</a:t>
              </a:r>
              <a:endParaRPr lang="en-IN" sz="1600" dirty="0">
                <a:solidFill>
                  <a:srgbClr val="000000"/>
                </a:solidFill>
              </a:endParaRPr>
            </a:p>
          </p:txBody>
        </p:sp>
        <p:pic>
          <p:nvPicPr>
            <p:cNvPr id="1028" name="Picture 4" descr="http://www.polyvista.com/blog/wp-content/uploads/2015/06/sentiment-customer-exp-larg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2743" y="1484683"/>
              <a:ext cx="1497925" cy="1008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8178861" y="1197493"/>
              <a:ext cx="1824873" cy="338554"/>
            </a:xfrm>
            <a:prstGeom prst="rect">
              <a:avLst/>
            </a:prstGeom>
            <a:noFill/>
          </p:spPr>
          <p:txBody>
            <a:bodyPr wrap="square" rtlCol="0">
              <a:spAutoFit/>
            </a:bodyPr>
            <a:lstStyle/>
            <a:p>
              <a:r>
                <a:rPr lang="en-US" sz="1600" dirty="0" smtClean="0">
                  <a:solidFill>
                    <a:srgbClr val="000000"/>
                  </a:solidFill>
                </a:rPr>
                <a:t>Sentiment Analysis</a:t>
              </a:r>
              <a:endParaRPr lang="en-IN" sz="1600" dirty="0">
                <a:solidFill>
                  <a:srgbClr val="000000"/>
                </a:solidFill>
              </a:endParaRPr>
            </a:p>
          </p:txBody>
        </p:sp>
        <p:pic>
          <p:nvPicPr>
            <p:cNvPr id="1032" name="Picture 8" descr="http://streethawk.com/wp-content/uploads/2013/12/ccc2ffa913f14cdbb8ef11254860a77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6584" y="3216832"/>
              <a:ext cx="1029929" cy="1008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8299276" y="2633663"/>
              <a:ext cx="2008460" cy="584775"/>
            </a:xfrm>
            <a:prstGeom prst="rect">
              <a:avLst/>
            </a:prstGeom>
            <a:noFill/>
          </p:spPr>
          <p:txBody>
            <a:bodyPr wrap="square" rtlCol="0">
              <a:spAutoFit/>
            </a:bodyPr>
            <a:lstStyle/>
            <a:p>
              <a:r>
                <a:rPr lang="en-US" sz="1600" dirty="0" smtClean="0">
                  <a:solidFill>
                    <a:srgbClr val="000000"/>
                  </a:solidFill>
                </a:rPr>
                <a:t>Customer Segmentation</a:t>
              </a:r>
              <a:endParaRPr lang="en-IN" sz="1600" dirty="0">
                <a:solidFill>
                  <a:srgbClr val="000000"/>
                </a:solidFill>
              </a:endParaRPr>
            </a:p>
          </p:txBody>
        </p:sp>
        <p:pic>
          <p:nvPicPr>
            <p:cNvPr id="6" name="Picture 10" descr="https://buy.tableau.com/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8196" y="4692731"/>
              <a:ext cx="1536414" cy="4100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8312252" y="4157222"/>
              <a:ext cx="1834713" cy="584775"/>
            </a:xfrm>
            <a:prstGeom prst="rect">
              <a:avLst/>
            </a:prstGeom>
            <a:noFill/>
          </p:spPr>
          <p:txBody>
            <a:bodyPr wrap="square" rtlCol="0">
              <a:spAutoFit/>
            </a:bodyPr>
            <a:lstStyle/>
            <a:p>
              <a:r>
                <a:rPr lang="en-US" sz="1600" dirty="0" smtClean="0">
                  <a:solidFill>
                    <a:srgbClr val="000000"/>
                  </a:solidFill>
                </a:rPr>
                <a:t>Insights &amp; Visualization</a:t>
              </a:r>
              <a:endParaRPr lang="en-IN" sz="1600" dirty="0">
                <a:solidFill>
                  <a:srgbClr val="000000"/>
                </a:solidFill>
              </a:endParaRPr>
            </a:p>
          </p:txBody>
        </p:sp>
        <p:pic>
          <p:nvPicPr>
            <p:cNvPr id="16" name="Picture 14" descr="http://siningychan.com/portfolio/wp-content/uploads/2013/03/prediction_API-icon-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09087" y="1819471"/>
              <a:ext cx="1649995" cy="100800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9851788" y="1539040"/>
              <a:ext cx="1843561" cy="338554"/>
            </a:xfrm>
            <a:prstGeom prst="rect">
              <a:avLst/>
            </a:prstGeom>
            <a:noFill/>
          </p:spPr>
          <p:txBody>
            <a:bodyPr wrap="square" rtlCol="0">
              <a:spAutoFit/>
            </a:bodyPr>
            <a:lstStyle/>
            <a:p>
              <a:r>
                <a:rPr lang="en-US" sz="1600" dirty="0" smtClean="0">
                  <a:solidFill>
                    <a:srgbClr val="000000"/>
                  </a:solidFill>
                </a:rPr>
                <a:t>Prediction Analytics</a:t>
              </a:r>
              <a:endParaRPr lang="en-IN" sz="1600" dirty="0">
                <a:solidFill>
                  <a:srgbClr val="000000"/>
                </a:solidFill>
              </a:endParaRPr>
            </a:p>
          </p:txBody>
        </p:sp>
        <p:sp>
          <p:nvSpPr>
            <p:cNvPr id="76" name="Rounded Rectangle 75"/>
            <p:cNvSpPr/>
            <p:nvPr/>
          </p:nvSpPr>
          <p:spPr>
            <a:xfrm>
              <a:off x="7732351" y="1146656"/>
              <a:ext cx="4196617" cy="506408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000000"/>
                  </a:solidFill>
                  <a:prstDash val="dash"/>
                </a:ln>
                <a:solidFill>
                  <a:prstClr val="white"/>
                </a:solidFill>
              </a:endParaRPr>
            </a:p>
          </p:txBody>
        </p:sp>
        <p:sp>
          <p:nvSpPr>
            <p:cNvPr id="77" name="TextBox 76"/>
            <p:cNvSpPr txBox="1"/>
            <p:nvPr/>
          </p:nvSpPr>
          <p:spPr>
            <a:xfrm>
              <a:off x="7801464" y="5266459"/>
              <a:ext cx="3941279" cy="707886"/>
            </a:xfrm>
            <a:prstGeom prst="rect">
              <a:avLst/>
            </a:prstGeom>
            <a:noFill/>
          </p:spPr>
          <p:txBody>
            <a:bodyPr wrap="square" rtlCol="0">
              <a:spAutoFit/>
            </a:bodyPr>
            <a:lstStyle/>
            <a:p>
              <a:pPr algn="ctr"/>
              <a:r>
                <a:rPr lang="en-US" sz="2000" dirty="0" smtClean="0">
                  <a:solidFill>
                    <a:srgbClr val="000000"/>
                  </a:solidFill>
                </a:rPr>
                <a:t>Customer behavioral pattern -  </a:t>
              </a:r>
              <a:r>
                <a:rPr lang="en-US" sz="2000" b="1" dirty="0" smtClean="0">
                  <a:solidFill>
                    <a:srgbClr val="002060"/>
                  </a:solidFill>
                </a:rPr>
                <a:t>DERIVED</a:t>
              </a:r>
              <a:endParaRPr lang="en-IN" sz="2000" dirty="0">
                <a:solidFill>
                  <a:srgbClr val="002060"/>
                </a:solidFill>
              </a:endParaRPr>
            </a:p>
          </p:txBody>
        </p:sp>
        <p:sp>
          <p:nvSpPr>
            <p:cNvPr id="81" name="Flowchart: Connector 80"/>
            <p:cNvSpPr/>
            <p:nvPr/>
          </p:nvSpPr>
          <p:spPr>
            <a:xfrm>
              <a:off x="7793624" y="1304809"/>
              <a:ext cx="325920" cy="334418"/>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3</a:t>
              </a:r>
              <a:endParaRPr lang="en-IN" dirty="0">
                <a:solidFill>
                  <a:prstClr val="white"/>
                </a:solidFill>
              </a:endParaRPr>
            </a:p>
          </p:txBody>
        </p:sp>
      </p:grpSp>
      <p:sp>
        <p:nvSpPr>
          <p:cNvPr id="22" name="TextBox 21"/>
          <p:cNvSpPr txBox="1"/>
          <p:nvPr/>
        </p:nvSpPr>
        <p:spPr>
          <a:xfrm>
            <a:off x="167430" y="670133"/>
            <a:ext cx="11861438" cy="369332"/>
          </a:xfrm>
          <a:prstGeom prst="rect">
            <a:avLst/>
          </a:prstGeom>
          <a:noFill/>
        </p:spPr>
        <p:txBody>
          <a:bodyPr wrap="square" rtlCol="0">
            <a:spAutoFit/>
          </a:bodyPr>
          <a:lstStyle/>
          <a:p>
            <a:r>
              <a:rPr lang="en-US" dirty="0" smtClean="0">
                <a:solidFill>
                  <a:srgbClr val="418AB3"/>
                </a:solidFill>
              </a:rPr>
              <a:t>MDM provides 360</a:t>
            </a:r>
            <a:r>
              <a:rPr lang="en-US" baseline="30000" dirty="0" smtClean="0">
                <a:solidFill>
                  <a:srgbClr val="418AB3"/>
                </a:solidFill>
              </a:rPr>
              <a:t>o </a:t>
            </a:r>
            <a:r>
              <a:rPr lang="en-US" dirty="0" smtClean="0">
                <a:solidFill>
                  <a:srgbClr val="418AB3"/>
                </a:solidFill>
              </a:rPr>
              <a:t>view of end customer across various channels enabling powerful analytics applications</a:t>
            </a:r>
            <a:endParaRPr lang="en-US" baseline="30000" dirty="0" smtClean="0">
              <a:solidFill>
                <a:srgbClr val="418AB3"/>
              </a:solidFill>
            </a:endParaRPr>
          </a:p>
        </p:txBody>
      </p:sp>
      <p:cxnSp>
        <p:nvCxnSpPr>
          <p:cNvPr id="24" name="Straight Connector 23"/>
          <p:cNvCxnSpPr/>
          <p:nvPr/>
        </p:nvCxnSpPr>
        <p:spPr>
          <a:xfrm>
            <a:off x="167430" y="103946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4" name="Pentagon 83"/>
          <p:cNvSpPr/>
          <p:nvPr/>
        </p:nvSpPr>
        <p:spPr>
          <a:xfrm>
            <a:off x="7088557" y="1840387"/>
            <a:ext cx="489266" cy="3952202"/>
          </a:xfrm>
          <a:prstGeom prst="homePlate">
            <a:avLst>
              <a:gd name="adj" fmla="val 100000"/>
            </a:avLst>
          </a:prstGeom>
          <a:solidFill>
            <a:srgbClr val="0E5580">
              <a:lumMod val="75000"/>
            </a:srgbClr>
          </a:solidFill>
          <a:ln w="19050" cap="rnd" cmpd="sng" algn="ctr">
            <a:solidFill>
              <a:srgbClr val="0E5580">
                <a:lumMod val="75000"/>
              </a:srgbClr>
            </a:solidFill>
            <a:prstDash val="solid"/>
          </a:ln>
          <a:effectLst/>
        </p:spPr>
        <p:txBody>
          <a:bodyPr rtlCol="0" anchor="ctr"/>
          <a:lstStyle/>
          <a:p>
            <a:pPr algn="ctr">
              <a:defRPr/>
            </a:pPr>
            <a:endParaRPr lang="en-IN" kern="0" smtClean="0">
              <a:solidFill>
                <a:prstClr val="white"/>
              </a:solidFill>
              <a:latin typeface="Century Gothic"/>
            </a:endParaRPr>
          </a:p>
        </p:txBody>
      </p:sp>
    </p:spTree>
    <p:extLst>
      <p:ext uri="{BB962C8B-B14F-4D97-AF65-F5344CB8AC3E}">
        <p14:creationId xmlns:p14="http://schemas.microsoft.com/office/powerpoint/2010/main" val="28643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448800" y="21590"/>
            <a:ext cx="2743200" cy="365125"/>
          </a:xfrm>
        </p:spPr>
        <p:txBody>
          <a:bodyPr/>
          <a:lstStyle/>
          <a:p>
            <a:r>
              <a:rPr lang="en-IN" dirty="0" smtClean="0">
                <a:solidFill>
                  <a:srgbClr val="000000">
                    <a:tint val="75000"/>
                  </a:srgbClr>
                </a:solidFill>
              </a:rPr>
              <a:t>21</a:t>
            </a:r>
            <a:endParaRPr lang="en-IN" dirty="0">
              <a:solidFill>
                <a:srgbClr val="000000">
                  <a:tint val="75000"/>
                </a:srgbClr>
              </a:solidFill>
            </a:endParaRPr>
          </a:p>
        </p:txBody>
      </p:sp>
      <p:grpSp>
        <p:nvGrpSpPr>
          <p:cNvPr id="8" name="Group 7"/>
          <p:cNvGrpSpPr/>
          <p:nvPr/>
        </p:nvGrpSpPr>
        <p:grpSpPr>
          <a:xfrm>
            <a:off x="6582786" y="3638587"/>
            <a:ext cx="3830595" cy="2603656"/>
            <a:chOff x="6582786" y="3638587"/>
            <a:chExt cx="3830595" cy="2603656"/>
          </a:xfrm>
        </p:grpSpPr>
        <p:sp>
          <p:nvSpPr>
            <p:cNvPr id="63" name="Rounded Rectangle 62"/>
            <p:cNvSpPr/>
            <p:nvPr/>
          </p:nvSpPr>
          <p:spPr>
            <a:xfrm>
              <a:off x="6582786" y="4242451"/>
              <a:ext cx="3830595" cy="1999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046" name="Picture 22" descr="http://www.myiconfinder.com/uploads/iconsets/256-256-c8b6cbadb620f8b3f588bf53464c8ab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861" y="4296337"/>
              <a:ext cx="554332" cy="55433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6889574" y="4815285"/>
              <a:ext cx="903332" cy="415498"/>
            </a:xfrm>
            <a:prstGeom prst="rect">
              <a:avLst/>
            </a:prstGeom>
            <a:noFill/>
          </p:spPr>
          <p:txBody>
            <a:bodyPr wrap="square" rtlCol="0">
              <a:spAutoFit/>
            </a:bodyPr>
            <a:lstStyle/>
            <a:p>
              <a:r>
                <a:rPr lang="en-US" sz="1050" dirty="0" smtClean="0">
                  <a:solidFill>
                    <a:srgbClr val="000000"/>
                  </a:solidFill>
                </a:rPr>
                <a:t>Consumer chat queries</a:t>
              </a:r>
              <a:endParaRPr lang="en-IN" sz="1050" dirty="0">
                <a:solidFill>
                  <a:srgbClr val="000000"/>
                </a:solidFill>
              </a:endParaRPr>
            </a:p>
          </p:txBody>
        </p:sp>
        <p:pic>
          <p:nvPicPr>
            <p:cNvPr id="1048" name="Picture 24" descr="http://www.clipartbest.com/cliparts/Kcn/eM6/KcneM6q9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0690" y="4289000"/>
              <a:ext cx="520509" cy="52050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http://icons.iconarchive.com/icons/cornmanthe3rd/metronome/512/Communication-email-green-ic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060" t="19680" r="8286" b="16282"/>
            <a:stretch/>
          </p:blipFill>
          <p:spPr bwMode="auto">
            <a:xfrm>
              <a:off x="6962767" y="5231224"/>
              <a:ext cx="547819" cy="416679"/>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7910846" y="4809509"/>
              <a:ext cx="1000315" cy="253916"/>
            </a:xfrm>
            <a:prstGeom prst="rect">
              <a:avLst/>
            </a:prstGeom>
            <a:noFill/>
          </p:spPr>
          <p:txBody>
            <a:bodyPr wrap="square" rtlCol="0">
              <a:spAutoFit/>
            </a:bodyPr>
            <a:lstStyle/>
            <a:p>
              <a:r>
                <a:rPr lang="en-US" sz="1050" dirty="0" smtClean="0">
                  <a:solidFill>
                    <a:srgbClr val="000000"/>
                  </a:solidFill>
                </a:rPr>
                <a:t>TSL call center</a:t>
              </a:r>
              <a:endParaRPr lang="en-IN" sz="1050" dirty="0">
                <a:solidFill>
                  <a:srgbClr val="000000"/>
                </a:solidFill>
              </a:endParaRPr>
            </a:p>
          </p:txBody>
        </p:sp>
        <p:pic>
          <p:nvPicPr>
            <p:cNvPr id="1050" name="Picture 26" descr="https://cdn1.iconfinder.com/data/icons/logotypes/32/square-facebook-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285" y="5114688"/>
              <a:ext cx="533215" cy="53321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8106498" y="5607406"/>
              <a:ext cx="995551" cy="415498"/>
            </a:xfrm>
            <a:prstGeom prst="rect">
              <a:avLst/>
            </a:prstGeom>
            <a:noFill/>
          </p:spPr>
          <p:txBody>
            <a:bodyPr wrap="square" rtlCol="0">
              <a:spAutoFit/>
            </a:bodyPr>
            <a:lstStyle/>
            <a:p>
              <a:r>
                <a:rPr lang="en-US" sz="1050" dirty="0" smtClean="0">
                  <a:solidFill>
                    <a:srgbClr val="000000"/>
                  </a:solidFill>
                </a:rPr>
                <a:t>Social Media posts</a:t>
              </a:r>
              <a:endParaRPr lang="en-IN" sz="1050" dirty="0">
                <a:solidFill>
                  <a:srgbClr val="000000"/>
                </a:solidFill>
              </a:endParaRPr>
            </a:p>
          </p:txBody>
        </p:sp>
        <p:sp>
          <p:nvSpPr>
            <p:cNvPr id="78" name="TextBox 77"/>
            <p:cNvSpPr txBox="1"/>
            <p:nvPr/>
          </p:nvSpPr>
          <p:spPr>
            <a:xfrm>
              <a:off x="6889574" y="5665162"/>
              <a:ext cx="818384" cy="577081"/>
            </a:xfrm>
            <a:prstGeom prst="rect">
              <a:avLst/>
            </a:prstGeom>
            <a:noFill/>
          </p:spPr>
          <p:txBody>
            <a:bodyPr wrap="square" rtlCol="0">
              <a:spAutoFit/>
            </a:bodyPr>
            <a:lstStyle/>
            <a:p>
              <a:r>
                <a:rPr lang="en-US" sz="1050" dirty="0" smtClean="0">
                  <a:solidFill>
                    <a:srgbClr val="000000"/>
                  </a:solidFill>
                </a:rPr>
                <a:t>Dealer – customer interaction</a:t>
              </a:r>
              <a:endParaRPr lang="en-IN" sz="1050" dirty="0">
                <a:solidFill>
                  <a:srgbClr val="000000"/>
                </a:solidFill>
              </a:endParaRPr>
            </a:p>
          </p:txBody>
        </p:sp>
        <p:pic>
          <p:nvPicPr>
            <p:cNvPr id="79" name="Picture 16" descr="http://www.clickstreamr.com/site/wp-content/themes/clickstreamr/assets/images/what-is-clickstream-dat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16959" y="4327386"/>
              <a:ext cx="733633" cy="525127"/>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9210786" y="4844893"/>
              <a:ext cx="1077684" cy="253916"/>
            </a:xfrm>
            <a:prstGeom prst="rect">
              <a:avLst/>
            </a:prstGeom>
            <a:noFill/>
          </p:spPr>
          <p:txBody>
            <a:bodyPr wrap="square" rtlCol="0">
              <a:spAutoFit/>
            </a:bodyPr>
            <a:lstStyle/>
            <a:p>
              <a:r>
                <a:rPr lang="en-US" sz="1050" dirty="0" smtClean="0">
                  <a:solidFill>
                    <a:srgbClr val="000000"/>
                  </a:solidFill>
                </a:rPr>
                <a:t>Customer visits </a:t>
              </a:r>
              <a:endParaRPr lang="en-IN" sz="1050" dirty="0">
                <a:solidFill>
                  <a:srgbClr val="000000"/>
                </a:solidFill>
              </a:endParaRPr>
            </a:p>
          </p:txBody>
        </p:sp>
        <p:pic>
          <p:nvPicPr>
            <p:cNvPr id="1052" name="Picture 28" descr="http://www.artbeyondsight.org/dic/wp-content/uploads/2014/12/icon_pane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82652" y="5230783"/>
              <a:ext cx="726443" cy="510474"/>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9285813" y="5708791"/>
              <a:ext cx="1077684" cy="253916"/>
            </a:xfrm>
            <a:prstGeom prst="rect">
              <a:avLst/>
            </a:prstGeom>
            <a:noFill/>
          </p:spPr>
          <p:txBody>
            <a:bodyPr wrap="square" rtlCol="0">
              <a:spAutoFit/>
            </a:bodyPr>
            <a:lstStyle/>
            <a:p>
              <a:r>
                <a:rPr lang="en-US" sz="1050" dirty="0" smtClean="0">
                  <a:solidFill>
                    <a:srgbClr val="000000"/>
                  </a:solidFill>
                </a:rPr>
                <a:t>Customer meets </a:t>
              </a:r>
              <a:endParaRPr lang="en-IN" sz="1050" dirty="0">
                <a:solidFill>
                  <a:srgbClr val="000000"/>
                </a:solidFill>
              </a:endParaRPr>
            </a:p>
          </p:txBody>
        </p:sp>
        <p:sp>
          <p:nvSpPr>
            <p:cNvPr id="100" name="TextBox 99"/>
            <p:cNvSpPr txBox="1"/>
            <p:nvPr/>
          </p:nvSpPr>
          <p:spPr>
            <a:xfrm>
              <a:off x="7162287" y="3638587"/>
              <a:ext cx="2817823" cy="646331"/>
            </a:xfrm>
            <a:prstGeom prst="rect">
              <a:avLst/>
            </a:prstGeom>
            <a:noFill/>
          </p:spPr>
          <p:txBody>
            <a:bodyPr wrap="square" rtlCol="0">
              <a:spAutoFit/>
            </a:bodyPr>
            <a:lstStyle/>
            <a:p>
              <a:pPr algn="ctr"/>
              <a:r>
                <a:rPr lang="en-US" dirty="0" smtClean="0">
                  <a:solidFill>
                    <a:srgbClr val="000000"/>
                  </a:solidFill>
                </a:rPr>
                <a:t>Phase III – Unstructured Social </a:t>
              </a:r>
              <a:r>
                <a:rPr lang="en-US" dirty="0">
                  <a:solidFill>
                    <a:srgbClr val="000000"/>
                  </a:solidFill>
                </a:rPr>
                <a:t>D</a:t>
              </a:r>
              <a:r>
                <a:rPr lang="en-US" dirty="0" smtClean="0">
                  <a:solidFill>
                    <a:srgbClr val="000000"/>
                  </a:solidFill>
                </a:rPr>
                <a:t>ata </a:t>
              </a:r>
              <a:endParaRPr lang="en-IN" dirty="0">
                <a:solidFill>
                  <a:srgbClr val="000000"/>
                </a:solidFill>
              </a:endParaRPr>
            </a:p>
          </p:txBody>
        </p:sp>
      </p:grpSp>
      <p:sp>
        <p:nvSpPr>
          <p:cNvPr id="101" name="Rectangle 100"/>
          <p:cNvSpPr/>
          <p:nvPr/>
        </p:nvSpPr>
        <p:spPr>
          <a:xfrm>
            <a:off x="4102666" y="134034"/>
            <a:ext cx="378084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Data Sources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03" name="TextBox 102"/>
          <p:cNvSpPr txBox="1"/>
          <p:nvPr/>
        </p:nvSpPr>
        <p:spPr>
          <a:xfrm>
            <a:off x="199620" y="566774"/>
            <a:ext cx="11352729" cy="369332"/>
          </a:xfrm>
          <a:prstGeom prst="rect">
            <a:avLst/>
          </a:prstGeom>
          <a:noFill/>
        </p:spPr>
        <p:txBody>
          <a:bodyPr wrap="square" rtlCol="0">
            <a:spAutoFit/>
          </a:bodyPr>
          <a:lstStyle/>
          <a:p>
            <a:r>
              <a:rPr lang="en-US" dirty="0" smtClean="0">
                <a:solidFill>
                  <a:srgbClr val="418AB3"/>
                </a:solidFill>
              </a:rPr>
              <a:t>Phase wise distribution of data sources’ absorption in Enterprise DWH </a:t>
            </a:r>
            <a:endParaRPr lang="en-US" baseline="30000" dirty="0" smtClean="0">
              <a:solidFill>
                <a:srgbClr val="418AB3"/>
              </a:solidFill>
            </a:endParaRPr>
          </a:p>
        </p:txBody>
      </p:sp>
      <p:cxnSp>
        <p:nvCxnSpPr>
          <p:cNvPr id="104" name="Straight Connector 103"/>
          <p:cNvCxnSpPr/>
          <p:nvPr/>
        </p:nvCxnSpPr>
        <p:spPr>
          <a:xfrm>
            <a:off x="180334" y="90662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6680" y="963918"/>
            <a:ext cx="11887200" cy="2588501"/>
            <a:chOff x="106680" y="963918"/>
            <a:chExt cx="11887200" cy="2588501"/>
          </a:xfrm>
        </p:grpSpPr>
        <p:grpSp>
          <p:nvGrpSpPr>
            <p:cNvPr id="2" name="Group 1"/>
            <p:cNvGrpSpPr/>
            <p:nvPr/>
          </p:nvGrpSpPr>
          <p:grpSpPr>
            <a:xfrm>
              <a:off x="106680" y="963918"/>
              <a:ext cx="11887200" cy="2588501"/>
              <a:chOff x="106680" y="963918"/>
              <a:chExt cx="11887200" cy="2588501"/>
            </a:xfrm>
          </p:grpSpPr>
          <p:sp>
            <p:nvSpPr>
              <p:cNvPr id="5" name="Rounded Rectangle 4"/>
              <p:cNvSpPr/>
              <p:nvPr/>
            </p:nvSpPr>
            <p:spPr>
              <a:xfrm>
                <a:off x="249139" y="1698573"/>
                <a:ext cx="2448341" cy="16507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026" name="Picture 2" descr="http://img.informer.com/icons/png/48/2656/265647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78" y="1862557"/>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8116" y="2257045"/>
                <a:ext cx="693271" cy="253916"/>
              </a:xfrm>
              <a:prstGeom prst="rect">
                <a:avLst/>
              </a:prstGeom>
              <a:noFill/>
            </p:spPr>
            <p:txBody>
              <a:bodyPr wrap="square" rtlCol="0">
                <a:spAutoFit/>
              </a:bodyPr>
              <a:lstStyle/>
              <a:p>
                <a:r>
                  <a:rPr lang="en-US" sz="1050" dirty="0" smtClean="0">
                    <a:solidFill>
                      <a:srgbClr val="000000"/>
                    </a:solidFill>
                  </a:rPr>
                  <a:t>R2C sales</a:t>
                </a:r>
                <a:endParaRPr lang="en-IN" sz="1050" dirty="0">
                  <a:solidFill>
                    <a:srgbClr val="000000"/>
                  </a:solidFill>
                </a:endParaRPr>
              </a:p>
            </p:txBody>
          </p:sp>
          <p:sp>
            <p:nvSpPr>
              <p:cNvPr id="7" name="TextBox 6"/>
              <p:cNvSpPr txBox="1"/>
              <p:nvPr/>
            </p:nvSpPr>
            <p:spPr>
              <a:xfrm>
                <a:off x="920927" y="1362109"/>
                <a:ext cx="1193334" cy="307777"/>
              </a:xfrm>
              <a:prstGeom prst="rect">
                <a:avLst/>
              </a:prstGeom>
              <a:noFill/>
            </p:spPr>
            <p:txBody>
              <a:bodyPr wrap="square" rtlCol="0">
                <a:spAutoFit/>
              </a:bodyPr>
              <a:lstStyle/>
              <a:p>
                <a:r>
                  <a:rPr lang="en-US" sz="1400" dirty="0" smtClean="0">
                    <a:solidFill>
                      <a:srgbClr val="000000"/>
                    </a:solidFill>
                  </a:rPr>
                  <a:t>Sales Sources</a:t>
                </a:r>
                <a:endParaRPr lang="en-IN" sz="1400" dirty="0">
                  <a:solidFill>
                    <a:srgbClr val="000000"/>
                  </a:solidFill>
                </a:endParaRPr>
              </a:p>
            </p:txBody>
          </p:sp>
          <p:pic>
            <p:nvPicPr>
              <p:cNvPr id="17" name="Picture 2" descr="http://img.informer.com/icons/png/48/2656/265647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336" y="18557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782243" y="2280420"/>
                <a:ext cx="730307" cy="253916"/>
              </a:xfrm>
              <a:prstGeom prst="rect">
                <a:avLst/>
              </a:prstGeom>
              <a:noFill/>
            </p:spPr>
            <p:txBody>
              <a:bodyPr wrap="square" rtlCol="0">
                <a:spAutoFit/>
              </a:bodyPr>
              <a:lstStyle/>
              <a:p>
                <a:r>
                  <a:rPr lang="en-US" sz="1050" dirty="0" smtClean="0">
                    <a:solidFill>
                      <a:srgbClr val="000000"/>
                    </a:solidFill>
                  </a:rPr>
                  <a:t>D2R sales</a:t>
                </a:r>
                <a:endParaRPr lang="en-IN" sz="1050" dirty="0">
                  <a:solidFill>
                    <a:srgbClr val="000000"/>
                  </a:solidFill>
                </a:endParaRPr>
              </a:p>
            </p:txBody>
          </p:sp>
          <p:pic>
            <p:nvPicPr>
              <p:cNvPr id="1028" name="Picture 4" descr="http://www.appseconnect.com/wp-content/uploads/2015/09/sap-ecc.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480" y="2553456"/>
                <a:ext cx="450859" cy="45085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21002" y="2986911"/>
                <a:ext cx="730611" cy="253916"/>
              </a:xfrm>
              <a:prstGeom prst="rect">
                <a:avLst/>
              </a:prstGeom>
              <a:noFill/>
            </p:spPr>
            <p:txBody>
              <a:bodyPr wrap="square" rtlCol="0">
                <a:spAutoFit/>
              </a:bodyPr>
              <a:lstStyle/>
              <a:p>
                <a:r>
                  <a:rPr lang="en-US" sz="1050" dirty="0" smtClean="0">
                    <a:solidFill>
                      <a:srgbClr val="000000"/>
                    </a:solidFill>
                  </a:rPr>
                  <a:t>T2D sales</a:t>
                </a:r>
                <a:endParaRPr lang="en-IN" sz="1050" dirty="0">
                  <a:solidFill>
                    <a:srgbClr val="000000"/>
                  </a:solidFill>
                </a:endParaRPr>
              </a:p>
            </p:txBody>
          </p:sp>
          <p:pic>
            <p:nvPicPr>
              <p:cNvPr id="1030" name="Picture 6" descr="http://www.gmkfreelogos.com/logos/M/img/MIS.gif"/>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9368" b="22799"/>
              <a:stretch/>
            </p:blipFill>
            <p:spPr bwMode="auto">
              <a:xfrm>
                <a:off x="1773308" y="2619021"/>
                <a:ext cx="515012" cy="29784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686186" y="2957675"/>
                <a:ext cx="836037" cy="253916"/>
              </a:xfrm>
              <a:prstGeom prst="rect">
                <a:avLst/>
              </a:prstGeom>
              <a:noFill/>
            </p:spPr>
            <p:txBody>
              <a:bodyPr wrap="square" rtlCol="0">
                <a:spAutoFit/>
              </a:bodyPr>
              <a:lstStyle/>
              <a:p>
                <a:r>
                  <a:rPr lang="en-US" sz="1050" dirty="0" smtClean="0">
                    <a:solidFill>
                      <a:srgbClr val="000000"/>
                    </a:solidFill>
                  </a:rPr>
                  <a:t>DPR report</a:t>
                </a:r>
                <a:endParaRPr lang="en-IN" sz="1050" dirty="0">
                  <a:solidFill>
                    <a:srgbClr val="000000"/>
                  </a:solidFill>
                </a:endParaRPr>
              </a:p>
            </p:txBody>
          </p:sp>
          <p:sp>
            <p:nvSpPr>
              <p:cNvPr id="33" name="Rounded Rectangle 32"/>
              <p:cNvSpPr/>
              <p:nvPr/>
            </p:nvSpPr>
            <p:spPr>
              <a:xfrm>
                <a:off x="3662300" y="1684477"/>
                <a:ext cx="2526302" cy="17247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TextBox 33"/>
              <p:cNvSpPr txBox="1"/>
              <p:nvPr/>
            </p:nvSpPr>
            <p:spPr>
              <a:xfrm>
                <a:off x="4202172" y="1362109"/>
                <a:ext cx="1640024" cy="307777"/>
              </a:xfrm>
              <a:prstGeom prst="rect">
                <a:avLst/>
              </a:prstGeom>
              <a:noFill/>
            </p:spPr>
            <p:txBody>
              <a:bodyPr wrap="square" rtlCol="0">
                <a:spAutoFit/>
              </a:bodyPr>
              <a:lstStyle/>
              <a:p>
                <a:r>
                  <a:rPr lang="en-US" sz="1400" dirty="0" smtClean="0">
                    <a:solidFill>
                      <a:srgbClr val="000000"/>
                    </a:solidFill>
                  </a:rPr>
                  <a:t>Descriptive Sources</a:t>
                </a:r>
                <a:endParaRPr lang="en-IN" sz="1400" dirty="0">
                  <a:solidFill>
                    <a:srgbClr val="000000"/>
                  </a:solidFill>
                </a:endParaRPr>
              </a:p>
            </p:txBody>
          </p:sp>
          <p:pic>
            <p:nvPicPr>
              <p:cNvPr id="35"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82963" y="1836473"/>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713173" y="2235349"/>
                <a:ext cx="1051290" cy="253916"/>
              </a:xfrm>
              <a:prstGeom prst="rect">
                <a:avLst/>
              </a:prstGeom>
              <a:noFill/>
            </p:spPr>
            <p:txBody>
              <a:bodyPr wrap="square" rtlCol="0">
                <a:spAutoFit/>
              </a:bodyPr>
              <a:lstStyle/>
              <a:p>
                <a:r>
                  <a:rPr lang="en-US" sz="1050" dirty="0" smtClean="0">
                    <a:solidFill>
                      <a:srgbClr val="000000"/>
                    </a:solidFill>
                  </a:rPr>
                  <a:t>Dealer Details</a:t>
                </a:r>
                <a:endParaRPr lang="en-IN" sz="1050" dirty="0">
                  <a:solidFill>
                    <a:srgbClr val="000000"/>
                  </a:solidFill>
                </a:endParaRPr>
              </a:p>
            </p:txBody>
          </p:sp>
          <p:sp>
            <p:nvSpPr>
              <p:cNvPr id="38" name="TextBox 37"/>
              <p:cNvSpPr txBox="1"/>
              <p:nvPr/>
            </p:nvSpPr>
            <p:spPr>
              <a:xfrm>
                <a:off x="4873818" y="2232293"/>
                <a:ext cx="1277874" cy="253916"/>
              </a:xfrm>
              <a:prstGeom prst="rect">
                <a:avLst/>
              </a:prstGeom>
              <a:noFill/>
            </p:spPr>
            <p:txBody>
              <a:bodyPr wrap="square" rtlCol="0">
                <a:spAutoFit/>
              </a:bodyPr>
              <a:lstStyle/>
              <a:p>
                <a:r>
                  <a:rPr lang="en-US" sz="1050" dirty="0" smtClean="0">
                    <a:solidFill>
                      <a:srgbClr val="000000"/>
                    </a:solidFill>
                  </a:rPr>
                  <a:t>Distributor Details</a:t>
                </a:r>
                <a:endParaRPr lang="en-IN" sz="1050" dirty="0">
                  <a:solidFill>
                    <a:srgbClr val="000000"/>
                  </a:solidFill>
                </a:endParaRPr>
              </a:p>
            </p:txBody>
          </p:sp>
          <p:pic>
            <p:nvPicPr>
              <p:cNvPr id="1032" name="Picture 8" descr="http://www.faircg.com/wp-content/uploads/2014/04/SAP_Logo-Copy2-1200x400.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453" r="12007"/>
              <a:stretch/>
            </p:blipFill>
            <p:spPr bwMode="auto">
              <a:xfrm>
                <a:off x="5166957" y="1880067"/>
                <a:ext cx="669543" cy="28783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3782007" y="2962848"/>
                <a:ext cx="1066861" cy="253916"/>
              </a:xfrm>
              <a:prstGeom prst="rect">
                <a:avLst/>
              </a:prstGeom>
              <a:noFill/>
            </p:spPr>
            <p:txBody>
              <a:bodyPr wrap="square" rtlCol="0">
                <a:spAutoFit/>
              </a:bodyPr>
              <a:lstStyle/>
              <a:p>
                <a:r>
                  <a:rPr lang="en-US" sz="1050" dirty="0" smtClean="0">
                    <a:solidFill>
                      <a:srgbClr val="000000"/>
                    </a:solidFill>
                  </a:rPr>
                  <a:t>Mason Details</a:t>
                </a:r>
                <a:endParaRPr lang="en-IN" sz="1050" dirty="0">
                  <a:solidFill>
                    <a:srgbClr val="000000"/>
                  </a:solidFill>
                </a:endParaRPr>
              </a:p>
            </p:txBody>
          </p:sp>
          <p:pic>
            <p:nvPicPr>
              <p:cNvPr id="1034" name="Picture 10" descr="http://www.tatatiscon.co.in/images/tiscon-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2889" y="2543482"/>
                <a:ext cx="533683" cy="39199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4892879" y="2985811"/>
                <a:ext cx="1194612" cy="415498"/>
              </a:xfrm>
              <a:prstGeom prst="rect">
                <a:avLst/>
              </a:prstGeom>
              <a:noFill/>
            </p:spPr>
            <p:txBody>
              <a:bodyPr wrap="square" rtlCol="0">
                <a:spAutoFit/>
              </a:bodyPr>
              <a:lstStyle/>
              <a:p>
                <a:r>
                  <a:rPr lang="en-US" sz="1050" dirty="0" smtClean="0">
                    <a:solidFill>
                      <a:srgbClr val="000000"/>
                    </a:solidFill>
                  </a:rPr>
                  <a:t>Consumer Details from e-portal</a:t>
                </a:r>
                <a:endParaRPr lang="en-IN" sz="1050" dirty="0">
                  <a:solidFill>
                    <a:srgbClr val="000000"/>
                  </a:solidFill>
                </a:endParaRPr>
              </a:p>
            </p:txBody>
          </p:sp>
          <p:sp>
            <p:nvSpPr>
              <p:cNvPr id="71" name="Rounded Rectangle 70"/>
              <p:cNvSpPr/>
              <p:nvPr/>
            </p:nvSpPr>
            <p:spPr>
              <a:xfrm>
                <a:off x="7082362" y="1684477"/>
                <a:ext cx="1990430" cy="110973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72" name="Picture 8" descr="http://www.faircg.com/wp-content/uploads/2014/04/SAP_Logo-Copy2-1200x400.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453" r="12007"/>
              <a:stretch/>
            </p:blipFill>
            <p:spPr bwMode="auto">
              <a:xfrm>
                <a:off x="7281846" y="1841701"/>
                <a:ext cx="669543" cy="287832"/>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7073592" y="2159799"/>
                <a:ext cx="1277874" cy="415498"/>
              </a:xfrm>
              <a:prstGeom prst="rect">
                <a:avLst/>
              </a:prstGeom>
              <a:noFill/>
            </p:spPr>
            <p:txBody>
              <a:bodyPr wrap="square" rtlCol="0">
                <a:spAutoFit/>
              </a:bodyPr>
              <a:lstStyle/>
              <a:p>
                <a:r>
                  <a:rPr lang="en-US" sz="1050" dirty="0" smtClean="0">
                    <a:solidFill>
                      <a:srgbClr val="000000"/>
                    </a:solidFill>
                  </a:rPr>
                  <a:t>Distributor Campaigns</a:t>
                </a:r>
                <a:endParaRPr lang="en-IN" sz="1050" dirty="0">
                  <a:solidFill>
                    <a:srgbClr val="000000"/>
                  </a:solidFill>
                </a:endParaRPr>
              </a:p>
            </p:txBody>
          </p:sp>
          <p:pic>
            <p:nvPicPr>
              <p:cNvPr id="74"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45513" y="1822377"/>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8150523" y="2225610"/>
                <a:ext cx="922269" cy="415498"/>
              </a:xfrm>
              <a:prstGeom prst="rect">
                <a:avLst/>
              </a:prstGeom>
              <a:noFill/>
            </p:spPr>
            <p:txBody>
              <a:bodyPr wrap="square" rtlCol="0">
                <a:spAutoFit/>
              </a:bodyPr>
              <a:lstStyle/>
              <a:p>
                <a:r>
                  <a:rPr lang="en-US" sz="1050" dirty="0" smtClean="0">
                    <a:solidFill>
                      <a:srgbClr val="000000"/>
                    </a:solidFill>
                  </a:rPr>
                  <a:t>Brand Health</a:t>
                </a:r>
                <a:br>
                  <a:rPr lang="en-US" sz="1050" dirty="0" smtClean="0">
                    <a:solidFill>
                      <a:srgbClr val="000000"/>
                    </a:solidFill>
                  </a:rPr>
                </a:br>
                <a:r>
                  <a:rPr lang="en-US" sz="1050" dirty="0" smtClean="0">
                    <a:solidFill>
                      <a:srgbClr val="000000"/>
                    </a:solidFill>
                  </a:rPr>
                  <a:t>(AC Nielson)</a:t>
                </a:r>
                <a:endParaRPr lang="en-IN" sz="1050" dirty="0">
                  <a:solidFill>
                    <a:srgbClr val="000000"/>
                  </a:solidFill>
                </a:endParaRPr>
              </a:p>
            </p:txBody>
          </p:sp>
          <p:sp>
            <p:nvSpPr>
              <p:cNvPr id="83" name="TextBox 82"/>
              <p:cNvSpPr txBox="1"/>
              <p:nvPr/>
            </p:nvSpPr>
            <p:spPr>
              <a:xfrm>
                <a:off x="7288217" y="1362109"/>
                <a:ext cx="1601522" cy="307777"/>
              </a:xfrm>
              <a:prstGeom prst="rect">
                <a:avLst/>
              </a:prstGeom>
              <a:noFill/>
            </p:spPr>
            <p:txBody>
              <a:bodyPr wrap="square" rtlCol="0">
                <a:spAutoFit/>
              </a:bodyPr>
              <a:lstStyle/>
              <a:p>
                <a:r>
                  <a:rPr lang="en-US" sz="1400" dirty="0" smtClean="0">
                    <a:solidFill>
                      <a:srgbClr val="000000"/>
                    </a:solidFill>
                  </a:rPr>
                  <a:t>Campaign Sources</a:t>
                </a:r>
                <a:endParaRPr lang="en-IN" sz="1400" dirty="0">
                  <a:solidFill>
                    <a:srgbClr val="000000"/>
                  </a:solidFill>
                </a:endParaRPr>
              </a:p>
            </p:txBody>
          </p:sp>
          <p:sp>
            <p:nvSpPr>
              <p:cNvPr id="84" name="Rounded Rectangle 83"/>
              <p:cNvSpPr/>
              <p:nvPr/>
            </p:nvSpPr>
            <p:spPr>
              <a:xfrm>
                <a:off x="9452254" y="1683517"/>
                <a:ext cx="1939190" cy="1219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5" name="TextBox 84"/>
              <p:cNvSpPr txBox="1"/>
              <p:nvPr/>
            </p:nvSpPr>
            <p:spPr>
              <a:xfrm>
                <a:off x="9648253" y="1362109"/>
                <a:ext cx="1601522" cy="307777"/>
              </a:xfrm>
              <a:prstGeom prst="rect">
                <a:avLst/>
              </a:prstGeom>
              <a:noFill/>
            </p:spPr>
            <p:txBody>
              <a:bodyPr wrap="square" rtlCol="0">
                <a:spAutoFit/>
              </a:bodyPr>
              <a:lstStyle/>
              <a:p>
                <a:r>
                  <a:rPr lang="en-US" sz="1400" dirty="0" smtClean="0">
                    <a:solidFill>
                      <a:srgbClr val="000000"/>
                    </a:solidFill>
                  </a:rPr>
                  <a:t>Inventory Sources</a:t>
                </a:r>
                <a:endParaRPr lang="en-IN" sz="1400" dirty="0">
                  <a:solidFill>
                    <a:srgbClr val="000000"/>
                  </a:solidFill>
                </a:endParaRPr>
              </a:p>
            </p:txBody>
          </p:sp>
          <p:pic>
            <p:nvPicPr>
              <p:cNvPr id="86"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84087" y="1795398"/>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p:cNvSpPr txBox="1"/>
              <p:nvPr/>
            </p:nvSpPr>
            <p:spPr>
              <a:xfrm>
                <a:off x="9627526" y="2242354"/>
                <a:ext cx="876057" cy="577081"/>
              </a:xfrm>
              <a:prstGeom prst="rect">
                <a:avLst/>
              </a:prstGeom>
              <a:noFill/>
            </p:spPr>
            <p:txBody>
              <a:bodyPr wrap="square" rtlCol="0">
                <a:spAutoFit/>
              </a:bodyPr>
              <a:lstStyle/>
              <a:p>
                <a:r>
                  <a:rPr lang="en-US" sz="1050" dirty="0" smtClean="0">
                    <a:solidFill>
                      <a:srgbClr val="000000"/>
                    </a:solidFill>
                  </a:rPr>
                  <a:t>TOC - Distributor Stock</a:t>
                </a:r>
                <a:endParaRPr lang="en-IN" sz="1050" dirty="0">
                  <a:solidFill>
                    <a:srgbClr val="000000"/>
                  </a:solidFill>
                </a:endParaRPr>
              </a:p>
            </p:txBody>
          </p:sp>
          <p:pic>
            <p:nvPicPr>
              <p:cNvPr id="88"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36349" y="1816149"/>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10444011" y="2253413"/>
                <a:ext cx="694608" cy="415498"/>
              </a:xfrm>
              <a:prstGeom prst="rect">
                <a:avLst/>
              </a:prstGeom>
              <a:noFill/>
            </p:spPr>
            <p:txBody>
              <a:bodyPr wrap="square" rtlCol="0">
                <a:spAutoFit/>
              </a:bodyPr>
              <a:lstStyle/>
              <a:p>
                <a:r>
                  <a:rPr lang="en-US" sz="1050" dirty="0" smtClean="0">
                    <a:solidFill>
                      <a:srgbClr val="000000"/>
                    </a:solidFill>
                  </a:rPr>
                  <a:t>Dealer </a:t>
                </a:r>
              </a:p>
              <a:p>
                <a:r>
                  <a:rPr lang="en-US" sz="1050" dirty="0" smtClean="0">
                    <a:solidFill>
                      <a:srgbClr val="000000"/>
                    </a:solidFill>
                  </a:rPr>
                  <a:t>Stock</a:t>
                </a:r>
                <a:endParaRPr lang="en-IN" sz="1050" dirty="0">
                  <a:solidFill>
                    <a:srgbClr val="000000"/>
                  </a:solidFill>
                </a:endParaRPr>
              </a:p>
            </p:txBody>
          </p:sp>
          <p:sp>
            <p:nvSpPr>
              <p:cNvPr id="42" name="Rounded Rectangle 41"/>
              <p:cNvSpPr/>
              <p:nvPr/>
            </p:nvSpPr>
            <p:spPr>
              <a:xfrm>
                <a:off x="106680" y="1362605"/>
                <a:ext cx="11887200" cy="218981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3" name="TextBox 42"/>
              <p:cNvSpPr txBox="1"/>
              <p:nvPr/>
            </p:nvSpPr>
            <p:spPr>
              <a:xfrm>
                <a:off x="4142257" y="963918"/>
                <a:ext cx="3796128" cy="369332"/>
              </a:xfrm>
              <a:prstGeom prst="rect">
                <a:avLst/>
              </a:prstGeom>
              <a:noFill/>
            </p:spPr>
            <p:txBody>
              <a:bodyPr wrap="square" rtlCol="0">
                <a:spAutoFit/>
              </a:bodyPr>
              <a:lstStyle/>
              <a:p>
                <a:r>
                  <a:rPr lang="en-US" dirty="0" smtClean="0">
                    <a:solidFill>
                      <a:srgbClr val="000000"/>
                    </a:solidFill>
                  </a:rPr>
                  <a:t>Phase I - Structured </a:t>
                </a:r>
                <a:r>
                  <a:rPr lang="en-US" dirty="0">
                    <a:solidFill>
                      <a:srgbClr val="000000"/>
                    </a:solidFill>
                  </a:rPr>
                  <a:t>O</a:t>
                </a:r>
                <a:r>
                  <a:rPr lang="en-US" dirty="0" smtClean="0">
                    <a:solidFill>
                      <a:srgbClr val="000000"/>
                    </a:solidFill>
                  </a:rPr>
                  <a:t>perational </a:t>
                </a:r>
                <a:r>
                  <a:rPr lang="en-US" dirty="0">
                    <a:solidFill>
                      <a:srgbClr val="000000"/>
                    </a:solidFill>
                  </a:rPr>
                  <a:t>D</a:t>
                </a:r>
                <a:r>
                  <a:rPr lang="en-US" dirty="0" smtClean="0">
                    <a:solidFill>
                      <a:srgbClr val="000000"/>
                    </a:solidFill>
                  </a:rPr>
                  <a:t>ata </a:t>
                </a:r>
                <a:endParaRPr lang="en-IN" dirty="0">
                  <a:solidFill>
                    <a:srgbClr val="000000"/>
                  </a:solidFill>
                </a:endParaRPr>
              </a:p>
            </p:txBody>
          </p:sp>
        </p:grpSp>
        <p:sp>
          <p:nvSpPr>
            <p:cNvPr id="81" name="Flowchart: Magnetic Disk 80"/>
            <p:cNvSpPr/>
            <p:nvPr/>
          </p:nvSpPr>
          <p:spPr>
            <a:xfrm>
              <a:off x="3928060" y="2501120"/>
              <a:ext cx="585358" cy="53901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MITR</a:t>
              </a:r>
              <a:endParaRPr lang="en-IN" sz="1400" dirty="0">
                <a:solidFill>
                  <a:prstClr val="white"/>
                </a:solidFill>
              </a:endParaRPr>
            </a:p>
          </p:txBody>
        </p:sp>
      </p:grpSp>
      <p:grpSp>
        <p:nvGrpSpPr>
          <p:cNvPr id="9" name="Group 8"/>
          <p:cNvGrpSpPr/>
          <p:nvPr/>
        </p:nvGrpSpPr>
        <p:grpSpPr>
          <a:xfrm>
            <a:off x="958482" y="3636843"/>
            <a:ext cx="3752149" cy="2552687"/>
            <a:chOff x="958482" y="3636843"/>
            <a:chExt cx="3752149" cy="2552687"/>
          </a:xfrm>
        </p:grpSpPr>
        <p:grpSp>
          <p:nvGrpSpPr>
            <p:cNvPr id="3" name="Group 2"/>
            <p:cNvGrpSpPr/>
            <p:nvPr/>
          </p:nvGrpSpPr>
          <p:grpSpPr>
            <a:xfrm>
              <a:off x="958482" y="3636843"/>
              <a:ext cx="3752149" cy="2552687"/>
              <a:chOff x="958482" y="3636843"/>
              <a:chExt cx="3752149" cy="2552687"/>
            </a:xfrm>
          </p:grpSpPr>
          <p:sp>
            <p:nvSpPr>
              <p:cNvPr id="45" name="Rounded Rectangle 44"/>
              <p:cNvSpPr/>
              <p:nvPr/>
            </p:nvSpPr>
            <p:spPr>
              <a:xfrm>
                <a:off x="958482" y="4218507"/>
                <a:ext cx="3718571" cy="19710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8" name="TextBox 47"/>
              <p:cNvSpPr txBox="1"/>
              <p:nvPr/>
            </p:nvSpPr>
            <p:spPr>
              <a:xfrm>
                <a:off x="1080119" y="4870375"/>
                <a:ext cx="730611" cy="253916"/>
              </a:xfrm>
              <a:prstGeom prst="rect">
                <a:avLst/>
              </a:prstGeom>
              <a:noFill/>
            </p:spPr>
            <p:txBody>
              <a:bodyPr wrap="square" rtlCol="0">
                <a:spAutoFit/>
              </a:bodyPr>
              <a:lstStyle/>
              <a:p>
                <a:r>
                  <a:rPr lang="en-US" sz="1050" dirty="0" smtClean="0">
                    <a:solidFill>
                      <a:srgbClr val="000000"/>
                    </a:solidFill>
                  </a:rPr>
                  <a:t>CSI Score</a:t>
                </a:r>
                <a:endParaRPr lang="en-IN" sz="1050" dirty="0">
                  <a:solidFill>
                    <a:srgbClr val="000000"/>
                  </a:solidFill>
                </a:endParaRPr>
              </a:p>
            </p:txBody>
          </p:sp>
          <p:pic>
            <p:nvPicPr>
              <p:cNvPr id="1038" name="Picture 14" descr="http://www.freeiconspng.com/uploads/powerpoint-icon--microsoft-office-2013-iconset--carlosjj-2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13156" y="4425560"/>
                <a:ext cx="421993" cy="42199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946322" y="4856307"/>
                <a:ext cx="793835" cy="415498"/>
              </a:xfrm>
              <a:prstGeom prst="rect">
                <a:avLst/>
              </a:prstGeom>
              <a:noFill/>
            </p:spPr>
            <p:txBody>
              <a:bodyPr wrap="square" rtlCol="0">
                <a:spAutoFit/>
              </a:bodyPr>
              <a:lstStyle/>
              <a:p>
                <a:r>
                  <a:rPr lang="en-US" sz="1050" dirty="0" smtClean="0">
                    <a:solidFill>
                      <a:srgbClr val="000000"/>
                    </a:solidFill>
                  </a:rPr>
                  <a:t>Distributor feedback</a:t>
                </a:r>
                <a:endParaRPr lang="en-IN" sz="1050" dirty="0">
                  <a:solidFill>
                    <a:srgbClr val="000000"/>
                  </a:solidFill>
                </a:endParaRPr>
              </a:p>
            </p:txBody>
          </p:sp>
          <p:sp>
            <p:nvSpPr>
              <p:cNvPr id="55" name="TextBox 54"/>
              <p:cNvSpPr txBox="1"/>
              <p:nvPr/>
            </p:nvSpPr>
            <p:spPr>
              <a:xfrm>
                <a:off x="2982721" y="4816020"/>
                <a:ext cx="801548" cy="415498"/>
              </a:xfrm>
              <a:prstGeom prst="rect">
                <a:avLst/>
              </a:prstGeom>
              <a:noFill/>
            </p:spPr>
            <p:txBody>
              <a:bodyPr wrap="square" rtlCol="0">
                <a:spAutoFit/>
              </a:bodyPr>
              <a:lstStyle/>
              <a:p>
                <a:r>
                  <a:rPr lang="en-US" sz="1050" dirty="0" err="1" smtClean="0">
                    <a:solidFill>
                      <a:srgbClr val="000000"/>
                    </a:solidFill>
                  </a:rPr>
                  <a:t>Mitr</a:t>
                </a:r>
                <a:r>
                  <a:rPr lang="en-US" sz="1050" dirty="0" smtClean="0">
                    <a:solidFill>
                      <a:srgbClr val="000000"/>
                    </a:solidFill>
                  </a:rPr>
                  <a:t> meet queries</a:t>
                </a:r>
                <a:endParaRPr lang="en-IN" sz="1050" dirty="0">
                  <a:solidFill>
                    <a:srgbClr val="000000"/>
                  </a:solidFill>
                </a:endParaRPr>
              </a:p>
            </p:txBody>
          </p:sp>
          <p:pic>
            <p:nvPicPr>
              <p:cNvPr id="58"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86323" y="5277447"/>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42990" y="5721394"/>
                <a:ext cx="903332" cy="415498"/>
              </a:xfrm>
              <a:prstGeom prst="rect">
                <a:avLst/>
              </a:prstGeom>
              <a:noFill/>
            </p:spPr>
            <p:txBody>
              <a:bodyPr wrap="square" rtlCol="0">
                <a:spAutoFit/>
              </a:bodyPr>
              <a:lstStyle/>
              <a:p>
                <a:r>
                  <a:rPr lang="en-US" sz="1050" dirty="0" smtClean="0">
                    <a:solidFill>
                      <a:srgbClr val="000000"/>
                    </a:solidFill>
                  </a:rPr>
                  <a:t>Ask Expert Camp</a:t>
                </a:r>
                <a:endParaRPr lang="en-IN" sz="1050" dirty="0">
                  <a:solidFill>
                    <a:srgbClr val="000000"/>
                  </a:solidFill>
                </a:endParaRPr>
              </a:p>
            </p:txBody>
          </p:sp>
          <p:sp>
            <p:nvSpPr>
              <p:cNvPr id="61" name="TextBox 60"/>
              <p:cNvSpPr txBox="1"/>
              <p:nvPr/>
            </p:nvSpPr>
            <p:spPr>
              <a:xfrm>
                <a:off x="1900799" y="5721394"/>
                <a:ext cx="903332" cy="415498"/>
              </a:xfrm>
              <a:prstGeom prst="rect">
                <a:avLst/>
              </a:prstGeom>
              <a:noFill/>
            </p:spPr>
            <p:txBody>
              <a:bodyPr wrap="square" rtlCol="0">
                <a:spAutoFit/>
              </a:bodyPr>
              <a:lstStyle/>
              <a:p>
                <a:r>
                  <a:rPr lang="en-US" sz="1050" dirty="0" smtClean="0">
                    <a:solidFill>
                      <a:srgbClr val="000000"/>
                    </a:solidFill>
                  </a:rPr>
                  <a:t>Ask Expert Website</a:t>
                </a:r>
                <a:endParaRPr lang="en-IN" sz="1050" dirty="0">
                  <a:solidFill>
                    <a:srgbClr val="000000"/>
                  </a:solidFill>
                </a:endParaRPr>
              </a:p>
            </p:txBody>
          </p:sp>
          <p:pic>
            <p:nvPicPr>
              <p:cNvPr id="1044" name="Picture 20" descr="http://www.clipartbest.com/cliparts/ace/o5y/aceo5ypgi.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60398" y="5306476"/>
                <a:ext cx="431188" cy="4311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94432" y="4430337"/>
                <a:ext cx="443947" cy="4439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59874" y="5317321"/>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3065175" y="5774032"/>
                <a:ext cx="517403" cy="253916"/>
              </a:xfrm>
              <a:prstGeom prst="rect">
                <a:avLst/>
              </a:prstGeom>
              <a:noFill/>
            </p:spPr>
            <p:txBody>
              <a:bodyPr wrap="square" rtlCol="0">
                <a:spAutoFit/>
              </a:bodyPr>
              <a:lstStyle/>
              <a:p>
                <a:r>
                  <a:rPr lang="en-US" sz="1050" dirty="0" smtClean="0">
                    <a:solidFill>
                      <a:srgbClr val="000000"/>
                    </a:solidFill>
                  </a:rPr>
                  <a:t>NPS</a:t>
                </a:r>
                <a:endParaRPr lang="en-IN" sz="1050" dirty="0">
                  <a:solidFill>
                    <a:srgbClr val="000000"/>
                  </a:solidFill>
                </a:endParaRPr>
              </a:p>
            </p:txBody>
          </p:sp>
          <p:pic>
            <p:nvPicPr>
              <p:cNvPr id="92"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10933" y="4455661"/>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3900738" y="4905046"/>
                <a:ext cx="793835" cy="415498"/>
              </a:xfrm>
              <a:prstGeom prst="rect">
                <a:avLst/>
              </a:prstGeom>
              <a:noFill/>
            </p:spPr>
            <p:txBody>
              <a:bodyPr wrap="square" rtlCol="0">
                <a:spAutoFit/>
              </a:bodyPr>
              <a:lstStyle/>
              <a:p>
                <a:r>
                  <a:rPr lang="en-US" sz="1050" dirty="0" smtClean="0">
                    <a:solidFill>
                      <a:srgbClr val="000000"/>
                    </a:solidFill>
                  </a:rPr>
                  <a:t>Product page</a:t>
                </a:r>
                <a:endParaRPr lang="en-IN" sz="1050" dirty="0">
                  <a:solidFill>
                    <a:srgbClr val="000000"/>
                  </a:solidFill>
                </a:endParaRPr>
              </a:p>
            </p:txBody>
          </p:sp>
          <p:pic>
            <p:nvPicPr>
              <p:cNvPr id="94" name="Picture 4" descr="https://siliconbeach-media.s3.amazonaws.com/legacy/blog/uploads/2013/05/Excel-2013-Icon.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4712" y="5339811"/>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p:cNvSpPr txBox="1"/>
              <p:nvPr/>
            </p:nvSpPr>
            <p:spPr>
              <a:xfrm>
                <a:off x="3916796" y="5774032"/>
                <a:ext cx="793835" cy="415498"/>
              </a:xfrm>
              <a:prstGeom prst="rect">
                <a:avLst/>
              </a:prstGeom>
              <a:noFill/>
            </p:spPr>
            <p:txBody>
              <a:bodyPr wrap="square" rtlCol="0">
                <a:spAutoFit/>
              </a:bodyPr>
              <a:lstStyle/>
              <a:p>
                <a:r>
                  <a:rPr lang="en-US" sz="1050" dirty="0" smtClean="0">
                    <a:solidFill>
                      <a:srgbClr val="000000"/>
                    </a:solidFill>
                  </a:rPr>
                  <a:t>Feedback page</a:t>
                </a:r>
                <a:endParaRPr lang="en-IN" sz="1050" dirty="0">
                  <a:solidFill>
                    <a:srgbClr val="000000"/>
                  </a:solidFill>
                </a:endParaRPr>
              </a:p>
            </p:txBody>
          </p:sp>
          <p:sp>
            <p:nvSpPr>
              <p:cNvPr id="99" name="TextBox 98"/>
              <p:cNvSpPr txBox="1"/>
              <p:nvPr/>
            </p:nvSpPr>
            <p:spPr>
              <a:xfrm>
                <a:off x="1524645" y="3636843"/>
                <a:ext cx="2817823" cy="646331"/>
              </a:xfrm>
              <a:prstGeom prst="rect">
                <a:avLst/>
              </a:prstGeom>
              <a:noFill/>
            </p:spPr>
            <p:txBody>
              <a:bodyPr wrap="square" rtlCol="0">
                <a:spAutoFit/>
              </a:bodyPr>
              <a:lstStyle/>
              <a:p>
                <a:pPr algn="ctr"/>
                <a:r>
                  <a:rPr lang="en-US" dirty="0" smtClean="0">
                    <a:solidFill>
                      <a:srgbClr val="000000"/>
                    </a:solidFill>
                  </a:rPr>
                  <a:t>Phase II – Semi - Structured Interactional </a:t>
                </a:r>
                <a:r>
                  <a:rPr lang="en-US" dirty="0">
                    <a:solidFill>
                      <a:srgbClr val="000000"/>
                    </a:solidFill>
                  </a:rPr>
                  <a:t>D</a:t>
                </a:r>
                <a:r>
                  <a:rPr lang="en-US" dirty="0" smtClean="0">
                    <a:solidFill>
                      <a:srgbClr val="000000"/>
                    </a:solidFill>
                  </a:rPr>
                  <a:t>ata </a:t>
                </a:r>
                <a:endParaRPr lang="en-IN" dirty="0">
                  <a:solidFill>
                    <a:srgbClr val="000000"/>
                  </a:solidFill>
                </a:endParaRPr>
              </a:p>
            </p:txBody>
          </p:sp>
        </p:grpSp>
        <p:sp>
          <p:nvSpPr>
            <p:cNvPr id="96" name="Flowchart: Magnetic Disk 95"/>
            <p:cNvSpPr/>
            <p:nvPr/>
          </p:nvSpPr>
          <p:spPr>
            <a:xfrm>
              <a:off x="3056209" y="4330233"/>
              <a:ext cx="565503" cy="5440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MITR</a:t>
              </a:r>
              <a:endParaRPr lang="en-IN" sz="1400" dirty="0">
                <a:solidFill>
                  <a:prstClr val="white"/>
                </a:solidFill>
              </a:endParaRPr>
            </a:p>
          </p:txBody>
        </p:sp>
      </p:grpSp>
    </p:spTree>
    <p:extLst>
      <p:ext uri="{BB962C8B-B14F-4D97-AF65-F5344CB8AC3E}">
        <p14:creationId xmlns:p14="http://schemas.microsoft.com/office/powerpoint/2010/main" val="40947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26</a:t>
            </a:fld>
            <a:endParaRPr lang="en-IN" dirty="0">
              <a:solidFill>
                <a:srgbClr val="000000">
                  <a:tint val="75000"/>
                </a:srgbClr>
              </a:solidFill>
            </a:endParaRPr>
          </a:p>
        </p:txBody>
      </p:sp>
      <p:sp>
        <p:nvSpPr>
          <p:cNvPr id="5" name="Rectangle 4"/>
          <p:cNvSpPr/>
          <p:nvPr/>
        </p:nvSpPr>
        <p:spPr>
          <a:xfrm>
            <a:off x="4133221" y="134034"/>
            <a:ext cx="371973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Data Entities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6" name="TextBox 5"/>
          <p:cNvSpPr txBox="1"/>
          <p:nvPr/>
        </p:nvSpPr>
        <p:spPr>
          <a:xfrm>
            <a:off x="199620" y="566774"/>
            <a:ext cx="11352729" cy="369332"/>
          </a:xfrm>
          <a:prstGeom prst="rect">
            <a:avLst/>
          </a:prstGeom>
          <a:noFill/>
        </p:spPr>
        <p:txBody>
          <a:bodyPr wrap="square" rtlCol="0">
            <a:spAutoFit/>
          </a:bodyPr>
          <a:lstStyle/>
          <a:p>
            <a:r>
              <a:rPr lang="en-US" dirty="0" smtClean="0">
                <a:solidFill>
                  <a:srgbClr val="418AB3"/>
                </a:solidFill>
              </a:rPr>
              <a:t>Major entities identified for the Enterprise data warehouse for TISCON</a:t>
            </a:r>
            <a:endParaRPr lang="en-US" baseline="30000" dirty="0" smtClean="0">
              <a:solidFill>
                <a:srgbClr val="418AB3"/>
              </a:solidFill>
            </a:endParaRPr>
          </a:p>
        </p:txBody>
      </p:sp>
      <p:cxnSp>
        <p:nvCxnSpPr>
          <p:cNvPr id="7" name="Straight Connector 6"/>
          <p:cNvCxnSpPr/>
          <p:nvPr/>
        </p:nvCxnSpPr>
        <p:spPr>
          <a:xfrm>
            <a:off x="180334" y="90662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1468743" y="2200920"/>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Distributor</a:t>
            </a:r>
            <a:endParaRPr lang="en-IN" dirty="0"/>
          </a:p>
        </p:txBody>
      </p:sp>
      <p:sp>
        <p:nvSpPr>
          <p:cNvPr id="9" name="Rounded Rectangle 8"/>
          <p:cNvSpPr/>
          <p:nvPr/>
        </p:nvSpPr>
        <p:spPr>
          <a:xfrm>
            <a:off x="1468743" y="3179172"/>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Dealer</a:t>
            </a:r>
            <a:endParaRPr lang="en-IN" dirty="0"/>
          </a:p>
        </p:txBody>
      </p:sp>
      <p:sp>
        <p:nvSpPr>
          <p:cNvPr id="10" name="Rounded Rectangle 9"/>
          <p:cNvSpPr/>
          <p:nvPr/>
        </p:nvSpPr>
        <p:spPr>
          <a:xfrm>
            <a:off x="9141705" y="2344705"/>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IN" dirty="0"/>
          </a:p>
        </p:txBody>
      </p:sp>
      <p:sp>
        <p:nvSpPr>
          <p:cNvPr id="11" name="Rounded Rectangle 10"/>
          <p:cNvSpPr/>
          <p:nvPr/>
        </p:nvSpPr>
        <p:spPr>
          <a:xfrm>
            <a:off x="9173798" y="1433669"/>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Campaign</a:t>
            </a:r>
            <a:endParaRPr lang="en-IN" dirty="0"/>
          </a:p>
        </p:txBody>
      </p:sp>
      <p:sp>
        <p:nvSpPr>
          <p:cNvPr id="12" name="Rounded Rectangle 11"/>
          <p:cNvSpPr/>
          <p:nvPr/>
        </p:nvSpPr>
        <p:spPr>
          <a:xfrm>
            <a:off x="9173798" y="3322957"/>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Region</a:t>
            </a:r>
            <a:endParaRPr lang="en-IN" dirty="0"/>
          </a:p>
        </p:txBody>
      </p:sp>
      <p:sp>
        <p:nvSpPr>
          <p:cNvPr id="13" name="Rounded Rectangle 12"/>
          <p:cNvSpPr/>
          <p:nvPr/>
        </p:nvSpPr>
        <p:spPr>
          <a:xfrm>
            <a:off x="9173798" y="4233993"/>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a:t>
            </a:r>
            <a:endParaRPr lang="en-IN" dirty="0"/>
          </a:p>
        </p:txBody>
      </p:sp>
      <p:sp>
        <p:nvSpPr>
          <p:cNvPr id="14" name="Rounded Rectangle 13"/>
          <p:cNvSpPr/>
          <p:nvPr/>
        </p:nvSpPr>
        <p:spPr>
          <a:xfrm>
            <a:off x="5099948" y="3009895"/>
            <a:ext cx="2160000" cy="720000"/>
          </a:xfrm>
          <a:prstGeom prst="roundRect">
            <a:avLst/>
          </a:prstGeom>
          <a:solidFill>
            <a:schemeClr val="tx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Sales</a:t>
            </a:r>
            <a:endParaRPr lang="en-IN" dirty="0"/>
          </a:p>
        </p:txBody>
      </p:sp>
      <p:sp>
        <p:nvSpPr>
          <p:cNvPr id="15" name="Rounded Rectangle 14"/>
          <p:cNvSpPr/>
          <p:nvPr/>
        </p:nvSpPr>
        <p:spPr>
          <a:xfrm>
            <a:off x="5099948" y="1684953"/>
            <a:ext cx="2160000" cy="720000"/>
          </a:xfrm>
          <a:prstGeom prst="roundRect">
            <a:avLst/>
          </a:prstGeom>
          <a:solidFill>
            <a:schemeClr val="tx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Inventory</a:t>
            </a:r>
            <a:endParaRPr lang="en-IN" dirty="0"/>
          </a:p>
        </p:txBody>
      </p:sp>
      <p:sp>
        <p:nvSpPr>
          <p:cNvPr id="16" name="Rounded Rectangle 15"/>
          <p:cNvSpPr/>
          <p:nvPr/>
        </p:nvSpPr>
        <p:spPr>
          <a:xfrm>
            <a:off x="1468743" y="4090208"/>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a:t>
            </a:r>
            <a:endParaRPr lang="en-IN" dirty="0"/>
          </a:p>
        </p:txBody>
      </p:sp>
      <p:sp>
        <p:nvSpPr>
          <p:cNvPr id="18" name="Rounded Rectangle 17"/>
          <p:cNvSpPr/>
          <p:nvPr/>
        </p:nvSpPr>
        <p:spPr>
          <a:xfrm>
            <a:off x="1468743" y="1320867"/>
            <a:ext cx="2160000" cy="7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Company</a:t>
            </a:r>
            <a:endParaRPr lang="en-IN" dirty="0"/>
          </a:p>
        </p:txBody>
      </p:sp>
      <p:sp>
        <p:nvSpPr>
          <p:cNvPr id="19" name="Left Brace 18"/>
          <p:cNvSpPr/>
          <p:nvPr/>
        </p:nvSpPr>
        <p:spPr>
          <a:xfrm>
            <a:off x="704155" y="1549491"/>
            <a:ext cx="418063" cy="3044556"/>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p:cNvSpPr txBox="1"/>
          <p:nvPr/>
        </p:nvSpPr>
        <p:spPr>
          <a:xfrm rot="16200000">
            <a:off x="-21252" y="2869731"/>
            <a:ext cx="989148" cy="461665"/>
          </a:xfrm>
          <a:prstGeom prst="rect">
            <a:avLst/>
          </a:prstGeom>
          <a:noFill/>
        </p:spPr>
        <p:txBody>
          <a:bodyPr wrap="square" rtlCol="0">
            <a:spAutoFit/>
          </a:bodyPr>
          <a:lstStyle/>
          <a:p>
            <a:pPr algn="ctr"/>
            <a:r>
              <a:rPr lang="en-US" sz="2400" dirty="0" smtClean="0"/>
              <a:t>Actors</a:t>
            </a:r>
            <a:endParaRPr lang="en-IN" sz="2400" dirty="0"/>
          </a:p>
        </p:txBody>
      </p:sp>
      <p:sp>
        <p:nvSpPr>
          <p:cNvPr id="21" name="Left Brace 20"/>
          <p:cNvSpPr/>
          <p:nvPr/>
        </p:nvSpPr>
        <p:spPr>
          <a:xfrm>
            <a:off x="8516706" y="1665926"/>
            <a:ext cx="418063" cy="3044556"/>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p:cNvSpPr txBox="1"/>
          <p:nvPr/>
        </p:nvSpPr>
        <p:spPr>
          <a:xfrm rot="16200000">
            <a:off x="7608066" y="2810629"/>
            <a:ext cx="1256371" cy="461665"/>
          </a:xfrm>
          <a:prstGeom prst="rect">
            <a:avLst/>
          </a:prstGeom>
          <a:noFill/>
        </p:spPr>
        <p:txBody>
          <a:bodyPr wrap="square" rtlCol="0">
            <a:spAutoFit/>
          </a:bodyPr>
          <a:lstStyle/>
          <a:p>
            <a:pPr algn="ctr"/>
            <a:r>
              <a:rPr lang="en-US" sz="2400" dirty="0" smtClean="0"/>
              <a:t>Entities</a:t>
            </a:r>
            <a:endParaRPr lang="en-IN" sz="2400" dirty="0"/>
          </a:p>
        </p:txBody>
      </p:sp>
      <p:sp>
        <p:nvSpPr>
          <p:cNvPr id="23" name="Left Brace 22"/>
          <p:cNvSpPr/>
          <p:nvPr/>
        </p:nvSpPr>
        <p:spPr>
          <a:xfrm>
            <a:off x="4586767" y="1853917"/>
            <a:ext cx="433973" cy="1875978"/>
          </a:xfrm>
          <a:prstGeom prst="leftBrac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4" name="TextBox 23"/>
          <p:cNvSpPr txBox="1"/>
          <p:nvPr/>
        </p:nvSpPr>
        <p:spPr>
          <a:xfrm rot="16200000">
            <a:off x="3314405" y="2691380"/>
            <a:ext cx="2003721" cy="461665"/>
          </a:xfrm>
          <a:prstGeom prst="rect">
            <a:avLst/>
          </a:prstGeom>
          <a:noFill/>
        </p:spPr>
        <p:txBody>
          <a:bodyPr wrap="square" rtlCol="0">
            <a:spAutoFit/>
          </a:bodyPr>
          <a:lstStyle/>
          <a:p>
            <a:pPr algn="ctr"/>
            <a:r>
              <a:rPr lang="en-US" sz="2400" dirty="0" smtClean="0"/>
              <a:t>Transactions</a:t>
            </a:r>
            <a:endParaRPr lang="en-IN" sz="2400" dirty="0"/>
          </a:p>
        </p:txBody>
      </p:sp>
      <p:sp>
        <p:nvSpPr>
          <p:cNvPr id="61" name="Rounded Rectangle 60"/>
          <p:cNvSpPr/>
          <p:nvPr/>
        </p:nvSpPr>
        <p:spPr>
          <a:xfrm>
            <a:off x="199619" y="1198681"/>
            <a:ext cx="11507427" cy="42578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2" name="Rounded Rectangle 61"/>
          <p:cNvSpPr/>
          <p:nvPr/>
        </p:nvSpPr>
        <p:spPr>
          <a:xfrm>
            <a:off x="4085433" y="1410124"/>
            <a:ext cx="3816518" cy="329706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3" name="TextBox 62"/>
          <p:cNvSpPr txBox="1"/>
          <p:nvPr/>
        </p:nvSpPr>
        <p:spPr>
          <a:xfrm>
            <a:off x="5322816" y="862857"/>
            <a:ext cx="1535571" cy="400110"/>
          </a:xfrm>
          <a:prstGeom prst="rect">
            <a:avLst/>
          </a:prstGeom>
          <a:noFill/>
        </p:spPr>
        <p:txBody>
          <a:bodyPr wrap="square" rtlCol="0">
            <a:spAutoFit/>
          </a:bodyPr>
          <a:lstStyle/>
          <a:p>
            <a:r>
              <a:rPr lang="en-US" sz="2000" b="1" dirty="0" smtClean="0">
                <a:solidFill>
                  <a:schemeClr val="accent6"/>
                </a:solidFill>
              </a:rPr>
              <a:t>Dimensions</a:t>
            </a:r>
            <a:endParaRPr lang="en-IN" sz="2000" b="1" dirty="0">
              <a:solidFill>
                <a:schemeClr val="accent6"/>
              </a:solidFill>
            </a:endParaRPr>
          </a:p>
        </p:txBody>
      </p:sp>
      <p:sp>
        <p:nvSpPr>
          <p:cNvPr id="64" name="TextBox 63"/>
          <p:cNvSpPr txBox="1"/>
          <p:nvPr/>
        </p:nvSpPr>
        <p:spPr>
          <a:xfrm>
            <a:off x="5634064" y="1326289"/>
            <a:ext cx="1002408" cy="400110"/>
          </a:xfrm>
          <a:prstGeom prst="rect">
            <a:avLst/>
          </a:prstGeom>
          <a:noFill/>
        </p:spPr>
        <p:txBody>
          <a:bodyPr wrap="square" rtlCol="0">
            <a:spAutoFit/>
          </a:bodyPr>
          <a:lstStyle/>
          <a:p>
            <a:r>
              <a:rPr lang="en-US" sz="2000" b="1" dirty="0" smtClean="0">
                <a:solidFill>
                  <a:schemeClr val="accent6"/>
                </a:solidFill>
              </a:rPr>
              <a:t>Facts</a:t>
            </a:r>
            <a:endParaRPr lang="en-IN" sz="2000" b="1" dirty="0">
              <a:solidFill>
                <a:schemeClr val="accent6"/>
              </a:solidFill>
            </a:endParaRPr>
          </a:p>
        </p:txBody>
      </p:sp>
      <p:sp>
        <p:nvSpPr>
          <p:cNvPr id="65" name="Rounded Rectangle 64"/>
          <p:cNvSpPr/>
          <p:nvPr/>
        </p:nvSpPr>
        <p:spPr>
          <a:xfrm>
            <a:off x="242489" y="5663935"/>
            <a:ext cx="11696226" cy="58601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 We have chosen </a:t>
            </a:r>
            <a:r>
              <a:rPr lang="en-US" b="1" dirty="0" smtClean="0"/>
              <a:t>Star Schema </a:t>
            </a:r>
            <a:r>
              <a:rPr lang="en-US" dirty="0" smtClean="0"/>
              <a:t>over 3NF form of data modelling because our application layer will demand heavy joins and faster query results. Star Schema is optimized for such applications </a:t>
            </a:r>
            <a:endParaRPr lang="en-IN" dirty="0"/>
          </a:p>
        </p:txBody>
      </p:sp>
      <p:sp>
        <p:nvSpPr>
          <p:cNvPr id="66" name="TextBox 65"/>
          <p:cNvSpPr txBox="1"/>
          <p:nvPr/>
        </p:nvSpPr>
        <p:spPr>
          <a:xfrm>
            <a:off x="579548" y="5106425"/>
            <a:ext cx="11127497" cy="338554"/>
          </a:xfrm>
          <a:prstGeom prst="rect">
            <a:avLst/>
          </a:prstGeom>
          <a:noFill/>
        </p:spPr>
        <p:txBody>
          <a:bodyPr wrap="square" rtlCol="0">
            <a:spAutoFit/>
          </a:bodyPr>
          <a:lstStyle/>
          <a:p>
            <a:pPr algn="ctr"/>
            <a:r>
              <a:rPr lang="en-US" sz="1600" dirty="0"/>
              <a:t>Dimensions provides descriptive reference information (e.g. Customer Name) about a measurable event (e.g. Transaction)</a:t>
            </a:r>
          </a:p>
        </p:txBody>
      </p:sp>
      <p:sp>
        <p:nvSpPr>
          <p:cNvPr id="67" name="TextBox 66"/>
          <p:cNvSpPr txBox="1"/>
          <p:nvPr/>
        </p:nvSpPr>
        <p:spPr>
          <a:xfrm>
            <a:off x="4358118" y="4064768"/>
            <a:ext cx="3412901" cy="584775"/>
          </a:xfrm>
          <a:prstGeom prst="rect">
            <a:avLst/>
          </a:prstGeom>
          <a:noFill/>
        </p:spPr>
        <p:txBody>
          <a:bodyPr wrap="square" rtlCol="0">
            <a:spAutoFit/>
          </a:bodyPr>
          <a:lstStyle/>
          <a:p>
            <a:pPr algn="ctr"/>
            <a:r>
              <a:rPr lang="en-US" sz="1600" dirty="0"/>
              <a:t>Fact provides metric or measurements about a business event (e.g. </a:t>
            </a:r>
            <a:r>
              <a:rPr lang="en-US" sz="1600" dirty="0" smtClean="0"/>
              <a:t>price)</a:t>
            </a:r>
            <a:endParaRPr lang="en-US" sz="1600" dirty="0"/>
          </a:p>
        </p:txBody>
      </p:sp>
      <p:cxnSp>
        <p:nvCxnSpPr>
          <p:cNvPr id="3" name="Straight Connector 2"/>
          <p:cNvCxnSpPr>
            <a:stCxn id="18" idx="3"/>
            <a:endCxn id="15" idx="1"/>
          </p:cNvCxnSpPr>
          <p:nvPr/>
        </p:nvCxnSpPr>
        <p:spPr>
          <a:xfrm>
            <a:off x="3628743" y="1680867"/>
            <a:ext cx="1471205" cy="36408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 idx="3"/>
            <a:endCxn id="15" idx="1"/>
          </p:cNvCxnSpPr>
          <p:nvPr/>
        </p:nvCxnSpPr>
        <p:spPr>
          <a:xfrm flipV="1">
            <a:off x="3628743" y="2044953"/>
            <a:ext cx="1471205" cy="51596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5" idx="1"/>
          </p:cNvCxnSpPr>
          <p:nvPr/>
        </p:nvCxnSpPr>
        <p:spPr>
          <a:xfrm flipV="1">
            <a:off x="3639083" y="2044953"/>
            <a:ext cx="1460865" cy="151564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15" idx="1"/>
          </p:cNvCxnSpPr>
          <p:nvPr/>
        </p:nvCxnSpPr>
        <p:spPr>
          <a:xfrm flipV="1">
            <a:off x="3602875" y="2044953"/>
            <a:ext cx="1497073" cy="247158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5" idx="3"/>
            <a:endCxn id="11" idx="1"/>
          </p:cNvCxnSpPr>
          <p:nvPr/>
        </p:nvCxnSpPr>
        <p:spPr>
          <a:xfrm flipV="1">
            <a:off x="7259948" y="1793669"/>
            <a:ext cx="1913850" cy="25128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3"/>
            <a:endCxn id="11" idx="1"/>
          </p:cNvCxnSpPr>
          <p:nvPr/>
        </p:nvCxnSpPr>
        <p:spPr>
          <a:xfrm flipV="1">
            <a:off x="7259948" y="1793669"/>
            <a:ext cx="1913850" cy="157622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4" idx="3"/>
          </p:cNvCxnSpPr>
          <p:nvPr/>
        </p:nvCxnSpPr>
        <p:spPr>
          <a:xfrm flipV="1">
            <a:off x="7259948" y="2735934"/>
            <a:ext cx="1887467" cy="63396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10" idx="1"/>
          </p:cNvCxnSpPr>
          <p:nvPr/>
        </p:nvCxnSpPr>
        <p:spPr>
          <a:xfrm>
            <a:off x="7339156" y="2066185"/>
            <a:ext cx="1802549" cy="63852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8" idx="3"/>
            <a:endCxn id="14" idx="1"/>
          </p:cNvCxnSpPr>
          <p:nvPr/>
        </p:nvCxnSpPr>
        <p:spPr>
          <a:xfrm>
            <a:off x="3628743" y="1680867"/>
            <a:ext cx="1471205" cy="168902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4" idx="1"/>
          </p:cNvCxnSpPr>
          <p:nvPr/>
        </p:nvCxnSpPr>
        <p:spPr>
          <a:xfrm>
            <a:off x="3602360" y="2515988"/>
            <a:ext cx="1497588" cy="85390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14" idx="1"/>
          </p:cNvCxnSpPr>
          <p:nvPr/>
        </p:nvCxnSpPr>
        <p:spPr>
          <a:xfrm flipV="1">
            <a:off x="3627171" y="3369895"/>
            <a:ext cx="1472777" cy="172531"/>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14" idx="1"/>
          </p:cNvCxnSpPr>
          <p:nvPr/>
        </p:nvCxnSpPr>
        <p:spPr>
          <a:xfrm flipV="1">
            <a:off x="3627171" y="3369895"/>
            <a:ext cx="1472777" cy="11251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15" idx="3"/>
            <a:endCxn id="12" idx="1"/>
          </p:cNvCxnSpPr>
          <p:nvPr/>
        </p:nvCxnSpPr>
        <p:spPr>
          <a:xfrm>
            <a:off x="7259948" y="2044953"/>
            <a:ext cx="1913850" cy="16380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14" idx="3"/>
            <a:endCxn id="12" idx="1"/>
          </p:cNvCxnSpPr>
          <p:nvPr/>
        </p:nvCxnSpPr>
        <p:spPr>
          <a:xfrm>
            <a:off x="7259948" y="3369895"/>
            <a:ext cx="1913850" cy="31306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4" idx="3"/>
            <a:endCxn id="13" idx="1"/>
          </p:cNvCxnSpPr>
          <p:nvPr/>
        </p:nvCxnSpPr>
        <p:spPr>
          <a:xfrm>
            <a:off x="7259948" y="3369895"/>
            <a:ext cx="1913850" cy="122409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5" idx="3"/>
            <a:endCxn id="13" idx="1"/>
          </p:cNvCxnSpPr>
          <p:nvPr/>
        </p:nvCxnSpPr>
        <p:spPr>
          <a:xfrm>
            <a:off x="7259948" y="2044953"/>
            <a:ext cx="1913850" cy="254904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092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IN" dirty="0" smtClean="0">
                <a:solidFill>
                  <a:srgbClr val="000000">
                    <a:tint val="75000"/>
                  </a:srgbClr>
                </a:solidFill>
              </a:rPr>
              <a:t>22</a:t>
            </a:r>
            <a:endParaRPr lang="en-IN" dirty="0">
              <a:solidFill>
                <a:srgbClr val="000000">
                  <a:tint val="75000"/>
                </a:srgbClr>
              </a:solidFill>
            </a:endParaRPr>
          </a:p>
        </p:txBody>
      </p:sp>
      <p:pic>
        <p:nvPicPr>
          <p:cNvPr id="5" name="Picture 4"/>
          <p:cNvPicPr>
            <a:picLocks noChangeAspect="1"/>
          </p:cNvPicPr>
          <p:nvPr/>
        </p:nvPicPr>
        <p:blipFill>
          <a:blip r:embed="rId2"/>
          <a:stretch>
            <a:fillRect/>
          </a:stretch>
        </p:blipFill>
        <p:spPr>
          <a:xfrm>
            <a:off x="437881" y="837126"/>
            <a:ext cx="11365291" cy="5479960"/>
          </a:xfrm>
          <a:prstGeom prst="rect">
            <a:avLst/>
          </a:prstGeom>
        </p:spPr>
      </p:pic>
      <p:sp>
        <p:nvSpPr>
          <p:cNvPr id="6" name="Rectangle 5"/>
          <p:cNvSpPr/>
          <p:nvPr/>
        </p:nvSpPr>
        <p:spPr>
          <a:xfrm>
            <a:off x="3559349" y="134034"/>
            <a:ext cx="486748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Dimensional Model</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7" name="TextBox 6"/>
          <p:cNvSpPr txBox="1"/>
          <p:nvPr/>
        </p:nvSpPr>
        <p:spPr>
          <a:xfrm>
            <a:off x="199620" y="566774"/>
            <a:ext cx="11352729" cy="369332"/>
          </a:xfrm>
          <a:prstGeom prst="rect">
            <a:avLst/>
          </a:prstGeom>
          <a:noFill/>
        </p:spPr>
        <p:txBody>
          <a:bodyPr wrap="square" rtlCol="0">
            <a:spAutoFit/>
          </a:bodyPr>
          <a:lstStyle/>
          <a:p>
            <a:r>
              <a:rPr lang="en-US" dirty="0" smtClean="0">
                <a:solidFill>
                  <a:srgbClr val="418AB3"/>
                </a:solidFill>
              </a:rPr>
              <a:t>A sample dimensional model for the first phase of the data warehouse </a:t>
            </a:r>
            <a:endParaRPr lang="en-US" baseline="30000" dirty="0" smtClean="0">
              <a:solidFill>
                <a:srgbClr val="418AB3"/>
              </a:solidFill>
            </a:endParaRPr>
          </a:p>
        </p:txBody>
      </p:sp>
      <p:cxnSp>
        <p:nvCxnSpPr>
          <p:cNvPr id="8" name="Straight Connector 7"/>
          <p:cNvCxnSpPr/>
          <p:nvPr/>
        </p:nvCxnSpPr>
        <p:spPr>
          <a:xfrm>
            <a:off x="180334" y="90662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947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IN" dirty="0" smtClean="0">
                <a:solidFill>
                  <a:srgbClr val="000000">
                    <a:tint val="75000"/>
                  </a:srgbClr>
                </a:solidFill>
              </a:rPr>
              <a:t>23</a:t>
            </a:r>
            <a:endParaRPr lang="en-IN" dirty="0">
              <a:solidFill>
                <a:srgbClr val="000000">
                  <a:tint val="75000"/>
                </a:srgbClr>
              </a:solidFill>
            </a:endParaRPr>
          </a:p>
        </p:txBody>
      </p:sp>
      <p:grpSp>
        <p:nvGrpSpPr>
          <p:cNvPr id="20" name="Group 19"/>
          <p:cNvGrpSpPr/>
          <p:nvPr/>
        </p:nvGrpSpPr>
        <p:grpSpPr>
          <a:xfrm>
            <a:off x="4404574" y="1307341"/>
            <a:ext cx="1809819" cy="985100"/>
            <a:chOff x="4404574" y="1307341"/>
            <a:chExt cx="1809819" cy="985100"/>
          </a:xfrm>
        </p:grpSpPr>
        <p:sp>
          <p:nvSpPr>
            <p:cNvPr id="54" name="Rounded Rectangle 53"/>
            <p:cNvSpPr/>
            <p:nvPr/>
          </p:nvSpPr>
          <p:spPr>
            <a:xfrm>
              <a:off x="4404574" y="1515308"/>
              <a:ext cx="1599420" cy="777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2048" name="TextBox 2047"/>
            <p:cNvSpPr txBox="1"/>
            <p:nvPr/>
          </p:nvSpPr>
          <p:spPr>
            <a:xfrm>
              <a:off x="4528531" y="1570139"/>
              <a:ext cx="1326523" cy="646331"/>
            </a:xfrm>
            <a:prstGeom prst="rect">
              <a:avLst/>
            </a:prstGeom>
            <a:noFill/>
          </p:spPr>
          <p:txBody>
            <a:bodyPr wrap="square" rtlCol="0">
              <a:spAutoFit/>
            </a:bodyPr>
            <a:lstStyle/>
            <a:p>
              <a:pPr algn="ctr"/>
              <a:r>
                <a:rPr lang="en-US" dirty="0" smtClean="0">
                  <a:solidFill>
                    <a:prstClr val="white"/>
                  </a:solidFill>
                </a:rPr>
                <a:t>Operational Data mart</a:t>
              </a:r>
              <a:endParaRPr lang="en-IN" dirty="0">
                <a:solidFill>
                  <a:prstClr val="white"/>
                </a:solidFill>
              </a:endParaRPr>
            </a:p>
          </p:txBody>
        </p:sp>
        <p:pic>
          <p:nvPicPr>
            <p:cNvPr id="2060" name="Picture 12" descr="http://www.riteq.com.au/wp-content/uploads/2016/01/MKT_Icon-Analytics-RITEQDatamar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3628" y="1307341"/>
              <a:ext cx="470765" cy="4707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4391695" y="2397920"/>
            <a:ext cx="1889405" cy="985100"/>
            <a:chOff x="4391695" y="2397920"/>
            <a:chExt cx="1889405" cy="985100"/>
          </a:xfrm>
        </p:grpSpPr>
        <p:sp>
          <p:nvSpPr>
            <p:cNvPr id="70" name="Rounded Rectangle 69"/>
            <p:cNvSpPr/>
            <p:nvPr/>
          </p:nvSpPr>
          <p:spPr>
            <a:xfrm>
              <a:off x="4391695" y="2605887"/>
              <a:ext cx="1679006" cy="777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71" name="TextBox 70"/>
            <p:cNvSpPr txBox="1"/>
            <p:nvPr/>
          </p:nvSpPr>
          <p:spPr>
            <a:xfrm>
              <a:off x="4595238" y="2660718"/>
              <a:ext cx="1326523" cy="646331"/>
            </a:xfrm>
            <a:prstGeom prst="rect">
              <a:avLst/>
            </a:prstGeom>
            <a:noFill/>
          </p:spPr>
          <p:txBody>
            <a:bodyPr wrap="square" rtlCol="0">
              <a:spAutoFit/>
            </a:bodyPr>
            <a:lstStyle/>
            <a:p>
              <a:pPr algn="ctr"/>
              <a:r>
                <a:rPr lang="en-US" dirty="0" smtClean="0">
                  <a:solidFill>
                    <a:prstClr val="white"/>
                  </a:solidFill>
                </a:rPr>
                <a:t>Interaction Data mart</a:t>
              </a:r>
              <a:endParaRPr lang="en-IN" dirty="0">
                <a:solidFill>
                  <a:prstClr val="white"/>
                </a:solidFill>
              </a:endParaRPr>
            </a:p>
          </p:txBody>
        </p:sp>
        <p:pic>
          <p:nvPicPr>
            <p:cNvPr id="72" name="Picture 12" descr="http://www.riteq.com.au/wp-content/uploads/2016/01/MKT_Icon-Analytics-RITEQDatamar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335" y="2397920"/>
              <a:ext cx="470765" cy="470765"/>
            </a:xfrm>
            <a:prstGeom prst="rect">
              <a:avLst/>
            </a:prstGeom>
            <a:noFill/>
            <a:extLst>
              <a:ext uri="{909E8E84-426E-40DD-AFC4-6F175D3DCCD1}">
                <a14:hiddenFill xmlns:a14="http://schemas.microsoft.com/office/drawing/2010/main">
                  <a:solidFill>
                    <a:srgbClr val="FFFFFF"/>
                  </a:solidFill>
                </a14:hiddenFill>
              </a:ext>
            </a:extLst>
          </p:spPr>
        </p:pic>
      </p:grpSp>
      <p:sp>
        <p:nvSpPr>
          <p:cNvPr id="85" name="Rounded Rectangle 84"/>
          <p:cNvSpPr/>
          <p:nvPr/>
        </p:nvSpPr>
        <p:spPr>
          <a:xfrm>
            <a:off x="4108359" y="1019004"/>
            <a:ext cx="2382592" cy="2571020"/>
          </a:xfrm>
          <a:prstGeom prst="roundRect">
            <a:avLst/>
          </a:prstGeom>
          <a:noFill/>
          <a:ln w="19050" cap="rnd" cmpd="sng" algn="ctr">
            <a:solidFill>
              <a:sysClr val="windowText" lastClr="000000"/>
            </a:solidFill>
            <a:prstDash val="dash"/>
          </a:ln>
          <a:effectLst/>
        </p:spPr>
        <p:txBody>
          <a:bodyPr rtlCol="0" anchor="ctr"/>
          <a:lstStyle/>
          <a:p>
            <a:pPr algn="ctr">
              <a:defRPr/>
            </a:pPr>
            <a:endParaRPr lang="en-IN" kern="0" dirty="0" smtClean="0">
              <a:solidFill>
                <a:prstClr val="white"/>
              </a:solidFill>
              <a:latin typeface="Century Gothic"/>
            </a:endParaRPr>
          </a:p>
        </p:txBody>
      </p:sp>
      <p:sp>
        <p:nvSpPr>
          <p:cNvPr id="2049" name="TextBox 2048"/>
          <p:cNvSpPr txBox="1"/>
          <p:nvPr/>
        </p:nvSpPr>
        <p:spPr>
          <a:xfrm>
            <a:off x="4391695" y="1037193"/>
            <a:ext cx="1798062" cy="369332"/>
          </a:xfrm>
          <a:prstGeom prst="rect">
            <a:avLst/>
          </a:prstGeom>
          <a:noFill/>
        </p:spPr>
        <p:txBody>
          <a:bodyPr wrap="square" rtlCol="0">
            <a:spAutoFit/>
          </a:bodyPr>
          <a:lstStyle/>
          <a:p>
            <a:r>
              <a:rPr lang="en-US" dirty="0" smtClean="0">
                <a:solidFill>
                  <a:srgbClr val="000000"/>
                </a:solidFill>
              </a:rPr>
              <a:t>Enterprise DWH</a:t>
            </a:r>
            <a:endParaRPr lang="en-IN" dirty="0">
              <a:solidFill>
                <a:srgbClr val="000000"/>
              </a:solidFill>
            </a:endParaRPr>
          </a:p>
        </p:txBody>
      </p:sp>
      <p:grpSp>
        <p:nvGrpSpPr>
          <p:cNvPr id="3" name="Group 2"/>
          <p:cNvGrpSpPr/>
          <p:nvPr/>
        </p:nvGrpSpPr>
        <p:grpSpPr>
          <a:xfrm>
            <a:off x="4353060" y="3797991"/>
            <a:ext cx="1861333" cy="1113810"/>
            <a:chOff x="4353060" y="3797991"/>
            <a:chExt cx="1861333" cy="1113810"/>
          </a:xfrm>
        </p:grpSpPr>
        <p:pic>
          <p:nvPicPr>
            <p:cNvPr id="2062" name="Picture 14" descr="http://1q0u5idubcx386a2g35ecan1.wpengine.netdna-cdn.com/wp-content/uploads/2015/10/MDM-Diagra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5993" y="3858409"/>
              <a:ext cx="1092412" cy="1017808"/>
            </a:xfrm>
            <a:prstGeom prst="rect">
              <a:avLst/>
            </a:prstGeom>
            <a:noFill/>
            <a:extLst>
              <a:ext uri="{909E8E84-426E-40DD-AFC4-6F175D3DCCD1}">
                <a14:hiddenFill xmlns:a14="http://schemas.microsoft.com/office/drawing/2010/main">
                  <a:solidFill>
                    <a:srgbClr val="FFFFFF"/>
                  </a:solidFill>
                </a14:hiddenFill>
              </a:ext>
            </a:extLst>
          </p:spPr>
        </p:pic>
        <p:sp>
          <p:nvSpPr>
            <p:cNvPr id="90" name="Rounded Rectangle 89"/>
            <p:cNvSpPr/>
            <p:nvPr/>
          </p:nvSpPr>
          <p:spPr>
            <a:xfrm>
              <a:off x="4353060" y="3797991"/>
              <a:ext cx="1861333" cy="1113810"/>
            </a:xfrm>
            <a:prstGeom prst="roundRect">
              <a:avLst/>
            </a:prstGeom>
            <a:noFill/>
            <a:ln w="19050" cap="rnd" cmpd="sng" algn="ctr">
              <a:solidFill>
                <a:sysClr val="windowText" lastClr="000000"/>
              </a:solidFill>
              <a:prstDash val="dash"/>
            </a:ln>
            <a:effectLst/>
          </p:spPr>
          <p:txBody>
            <a:bodyPr rtlCol="0" anchor="ctr"/>
            <a:lstStyle/>
            <a:p>
              <a:pPr algn="ctr">
                <a:defRPr/>
              </a:pPr>
              <a:endParaRPr lang="en-IN" kern="0" dirty="0" smtClean="0">
                <a:solidFill>
                  <a:prstClr val="white"/>
                </a:solidFill>
                <a:latin typeface="Century Gothic"/>
              </a:endParaRPr>
            </a:p>
          </p:txBody>
        </p:sp>
        <p:sp>
          <p:nvSpPr>
            <p:cNvPr id="91" name="TextBox 90"/>
            <p:cNvSpPr txBox="1"/>
            <p:nvPr/>
          </p:nvSpPr>
          <p:spPr>
            <a:xfrm rot="16200000">
              <a:off x="4108402" y="4154708"/>
              <a:ext cx="884657" cy="369332"/>
            </a:xfrm>
            <a:prstGeom prst="rect">
              <a:avLst/>
            </a:prstGeom>
            <a:noFill/>
          </p:spPr>
          <p:txBody>
            <a:bodyPr wrap="square" rtlCol="0">
              <a:spAutoFit/>
            </a:bodyPr>
            <a:lstStyle/>
            <a:p>
              <a:r>
                <a:rPr lang="en-US" dirty="0" smtClean="0">
                  <a:solidFill>
                    <a:srgbClr val="000000"/>
                  </a:solidFill>
                </a:rPr>
                <a:t>MDM</a:t>
              </a:r>
              <a:endParaRPr lang="en-IN" dirty="0">
                <a:solidFill>
                  <a:srgbClr val="000000"/>
                </a:solidFill>
              </a:endParaRPr>
            </a:p>
          </p:txBody>
        </p:sp>
      </p:grpSp>
      <p:sp>
        <p:nvSpPr>
          <p:cNvPr id="2051" name="Up-Down Arrow 2050"/>
          <p:cNvSpPr/>
          <p:nvPr/>
        </p:nvSpPr>
        <p:spPr>
          <a:xfrm>
            <a:off x="5125695" y="3453765"/>
            <a:ext cx="265607" cy="42886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5" name="Group 14"/>
          <p:cNvGrpSpPr/>
          <p:nvPr/>
        </p:nvGrpSpPr>
        <p:grpSpPr>
          <a:xfrm>
            <a:off x="242715" y="1006405"/>
            <a:ext cx="1740631" cy="1952434"/>
            <a:chOff x="242715" y="1006405"/>
            <a:chExt cx="1740631" cy="1952434"/>
          </a:xfrm>
        </p:grpSpPr>
        <p:sp>
          <p:nvSpPr>
            <p:cNvPr id="2055" name="Rounded Rectangle 2054"/>
            <p:cNvSpPr/>
            <p:nvPr/>
          </p:nvSpPr>
          <p:spPr>
            <a:xfrm>
              <a:off x="242716" y="1006405"/>
              <a:ext cx="1732048" cy="19524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052"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31" y="1343049"/>
              <a:ext cx="443947" cy="4439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9250" y="1343048"/>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2715" y="1796700"/>
              <a:ext cx="800474" cy="276999"/>
            </a:xfrm>
            <a:prstGeom prst="rect">
              <a:avLst/>
            </a:prstGeom>
            <a:noFill/>
          </p:spPr>
          <p:txBody>
            <a:bodyPr wrap="square" rtlCol="0">
              <a:spAutoFit/>
            </a:bodyPr>
            <a:lstStyle/>
            <a:p>
              <a:r>
                <a:rPr lang="en-US" sz="1200" dirty="0" smtClean="0">
                  <a:solidFill>
                    <a:srgbClr val="000000"/>
                  </a:solidFill>
                </a:rPr>
                <a:t>D2R sales</a:t>
              </a:r>
              <a:endParaRPr lang="en-IN" sz="1200" dirty="0">
                <a:solidFill>
                  <a:srgbClr val="000000"/>
                </a:solidFill>
              </a:endParaRPr>
            </a:p>
          </p:txBody>
        </p:sp>
        <p:sp>
          <p:nvSpPr>
            <p:cNvPr id="9" name="TextBox 8"/>
            <p:cNvSpPr txBox="1"/>
            <p:nvPr/>
          </p:nvSpPr>
          <p:spPr>
            <a:xfrm>
              <a:off x="1070986" y="1796699"/>
              <a:ext cx="800474" cy="276999"/>
            </a:xfrm>
            <a:prstGeom prst="rect">
              <a:avLst/>
            </a:prstGeom>
            <a:noFill/>
          </p:spPr>
          <p:txBody>
            <a:bodyPr wrap="square" rtlCol="0">
              <a:spAutoFit/>
            </a:bodyPr>
            <a:lstStyle/>
            <a:p>
              <a:r>
                <a:rPr lang="en-US" sz="1200" dirty="0" smtClean="0">
                  <a:solidFill>
                    <a:srgbClr val="000000"/>
                  </a:solidFill>
                </a:rPr>
                <a:t>T2D sales</a:t>
              </a:r>
              <a:endParaRPr lang="en-IN" sz="1200" dirty="0">
                <a:solidFill>
                  <a:srgbClr val="000000"/>
                </a:solidFill>
              </a:endParaRPr>
            </a:p>
          </p:txBody>
        </p:sp>
        <p:pic>
          <p:nvPicPr>
            <p:cNvPr id="10"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31" y="2151159"/>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83767" y="2604810"/>
              <a:ext cx="800474" cy="276999"/>
            </a:xfrm>
            <a:prstGeom prst="rect">
              <a:avLst/>
            </a:prstGeom>
            <a:noFill/>
          </p:spPr>
          <p:txBody>
            <a:bodyPr wrap="square" rtlCol="0">
              <a:spAutoFit/>
            </a:bodyPr>
            <a:lstStyle/>
            <a:p>
              <a:r>
                <a:rPr lang="en-US" sz="1200" dirty="0" smtClean="0">
                  <a:solidFill>
                    <a:srgbClr val="000000"/>
                  </a:solidFill>
                </a:rPr>
                <a:t>R2C sales</a:t>
              </a:r>
              <a:endParaRPr lang="en-IN" sz="1200" dirty="0">
                <a:solidFill>
                  <a:srgbClr val="000000"/>
                </a:solidFill>
              </a:endParaRPr>
            </a:p>
          </p:txBody>
        </p:sp>
        <p:pic>
          <p:nvPicPr>
            <p:cNvPr id="12"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3982" y="2149011"/>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015718" y="2602662"/>
              <a:ext cx="967628" cy="276999"/>
            </a:xfrm>
            <a:prstGeom prst="rect">
              <a:avLst/>
            </a:prstGeom>
            <a:noFill/>
          </p:spPr>
          <p:txBody>
            <a:bodyPr wrap="square" rtlCol="0">
              <a:spAutoFit/>
            </a:bodyPr>
            <a:lstStyle/>
            <a:p>
              <a:r>
                <a:rPr lang="en-US" sz="1200" dirty="0" smtClean="0">
                  <a:solidFill>
                    <a:srgbClr val="000000"/>
                  </a:solidFill>
                </a:rPr>
                <a:t>DPR report</a:t>
              </a:r>
              <a:endParaRPr lang="en-IN" sz="1200" dirty="0">
                <a:solidFill>
                  <a:srgbClr val="000000"/>
                </a:solidFill>
              </a:endParaRPr>
            </a:p>
          </p:txBody>
        </p:sp>
        <p:sp>
          <p:nvSpPr>
            <p:cNvPr id="106" name="TextBox 105"/>
            <p:cNvSpPr txBox="1"/>
            <p:nvPr/>
          </p:nvSpPr>
          <p:spPr>
            <a:xfrm>
              <a:off x="363097" y="1006405"/>
              <a:ext cx="1559879" cy="338554"/>
            </a:xfrm>
            <a:prstGeom prst="rect">
              <a:avLst/>
            </a:prstGeom>
            <a:noFill/>
          </p:spPr>
          <p:txBody>
            <a:bodyPr wrap="square" rtlCol="0">
              <a:spAutoFit/>
            </a:bodyPr>
            <a:lstStyle/>
            <a:p>
              <a:r>
                <a:rPr lang="en-US" sz="1600" dirty="0" smtClean="0">
                  <a:solidFill>
                    <a:srgbClr val="000000"/>
                  </a:solidFill>
                </a:rPr>
                <a:t>Structured Data</a:t>
              </a:r>
              <a:endParaRPr lang="en-IN" sz="1600" dirty="0">
                <a:solidFill>
                  <a:srgbClr val="000000"/>
                </a:solidFill>
              </a:endParaRPr>
            </a:p>
          </p:txBody>
        </p:sp>
      </p:grpSp>
      <p:grpSp>
        <p:nvGrpSpPr>
          <p:cNvPr id="18" name="Group 17"/>
          <p:cNvGrpSpPr/>
          <p:nvPr/>
        </p:nvGrpSpPr>
        <p:grpSpPr>
          <a:xfrm>
            <a:off x="215690" y="3057577"/>
            <a:ext cx="1759073" cy="2306058"/>
            <a:chOff x="215690" y="3057577"/>
            <a:chExt cx="1759073" cy="2306058"/>
          </a:xfrm>
        </p:grpSpPr>
        <p:pic>
          <p:nvPicPr>
            <p:cNvPr id="55"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31" y="3601809"/>
              <a:ext cx="443947" cy="4439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9250" y="3601808"/>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23021" y="4016823"/>
              <a:ext cx="800474" cy="461665"/>
            </a:xfrm>
            <a:prstGeom prst="rect">
              <a:avLst/>
            </a:prstGeom>
            <a:noFill/>
          </p:spPr>
          <p:txBody>
            <a:bodyPr wrap="square" rtlCol="0">
              <a:spAutoFit/>
            </a:bodyPr>
            <a:lstStyle/>
            <a:p>
              <a:r>
                <a:rPr lang="en-US" sz="1200" dirty="0" smtClean="0">
                  <a:solidFill>
                    <a:srgbClr val="000000"/>
                  </a:solidFill>
                </a:rPr>
                <a:t>Chat service</a:t>
              </a:r>
              <a:endParaRPr lang="en-IN" sz="1200" dirty="0">
                <a:solidFill>
                  <a:srgbClr val="000000"/>
                </a:solidFill>
              </a:endParaRPr>
            </a:p>
          </p:txBody>
        </p:sp>
        <p:sp>
          <p:nvSpPr>
            <p:cNvPr id="58" name="TextBox 57"/>
            <p:cNvSpPr txBox="1"/>
            <p:nvPr/>
          </p:nvSpPr>
          <p:spPr>
            <a:xfrm>
              <a:off x="1070986" y="4016822"/>
              <a:ext cx="800474" cy="461665"/>
            </a:xfrm>
            <a:prstGeom prst="rect">
              <a:avLst/>
            </a:prstGeom>
            <a:noFill/>
          </p:spPr>
          <p:txBody>
            <a:bodyPr wrap="square" rtlCol="0">
              <a:spAutoFit/>
            </a:bodyPr>
            <a:lstStyle/>
            <a:p>
              <a:pPr algn="ctr"/>
              <a:r>
                <a:rPr lang="en-US" sz="1200" dirty="0" smtClean="0">
                  <a:solidFill>
                    <a:srgbClr val="000000"/>
                  </a:solidFill>
                </a:rPr>
                <a:t>Social data</a:t>
              </a:r>
              <a:endParaRPr lang="en-IN" sz="1200" dirty="0">
                <a:solidFill>
                  <a:srgbClr val="000000"/>
                </a:solidFill>
              </a:endParaRPr>
            </a:p>
          </p:txBody>
        </p:sp>
        <p:pic>
          <p:nvPicPr>
            <p:cNvPr id="59"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041" y="4448319"/>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307483" y="4901970"/>
              <a:ext cx="800474" cy="461665"/>
            </a:xfrm>
            <a:prstGeom prst="rect">
              <a:avLst/>
            </a:prstGeom>
            <a:noFill/>
          </p:spPr>
          <p:txBody>
            <a:bodyPr wrap="square" rtlCol="0">
              <a:spAutoFit/>
            </a:bodyPr>
            <a:lstStyle/>
            <a:p>
              <a:pPr algn="ctr"/>
              <a:r>
                <a:rPr lang="en-US" sz="1200" dirty="0" smtClean="0">
                  <a:solidFill>
                    <a:srgbClr val="000000"/>
                  </a:solidFill>
                </a:rPr>
                <a:t>Feedback page</a:t>
              </a:r>
              <a:endParaRPr lang="en-IN" sz="1200" dirty="0">
                <a:solidFill>
                  <a:srgbClr val="000000"/>
                </a:solidFill>
              </a:endParaRPr>
            </a:p>
          </p:txBody>
        </p:sp>
        <p:pic>
          <p:nvPicPr>
            <p:cNvPr id="61" name="Picture 4" descr="https://siliconbeach-media.s3.amazonaws.com/legacy/blog/uploads/2013/05/Excel-2013-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452" y="4448319"/>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174289" y="4901970"/>
              <a:ext cx="800474" cy="276999"/>
            </a:xfrm>
            <a:prstGeom prst="rect">
              <a:avLst/>
            </a:prstGeom>
            <a:noFill/>
          </p:spPr>
          <p:txBody>
            <a:bodyPr wrap="square" rtlCol="0">
              <a:spAutoFit/>
            </a:bodyPr>
            <a:lstStyle/>
            <a:p>
              <a:r>
                <a:rPr lang="en-US" sz="1200" dirty="0" smtClean="0">
                  <a:solidFill>
                    <a:srgbClr val="000000"/>
                  </a:solidFill>
                </a:rPr>
                <a:t>E-portal</a:t>
              </a:r>
              <a:endParaRPr lang="en-IN" sz="1200" dirty="0">
                <a:solidFill>
                  <a:srgbClr val="000000"/>
                </a:solidFill>
              </a:endParaRPr>
            </a:p>
          </p:txBody>
        </p:sp>
        <p:sp>
          <p:nvSpPr>
            <p:cNvPr id="105" name="Rounded Rectangle 104"/>
            <p:cNvSpPr/>
            <p:nvPr/>
          </p:nvSpPr>
          <p:spPr>
            <a:xfrm>
              <a:off x="215691" y="3057577"/>
              <a:ext cx="1759071" cy="2269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7" name="TextBox 106"/>
            <p:cNvSpPr txBox="1"/>
            <p:nvPr/>
          </p:nvSpPr>
          <p:spPr>
            <a:xfrm>
              <a:off x="215690" y="3064100"/>
              <a:ext cx="1759072" cy="584775"/>
            </a:xfrm>
            <a:prstGeom prst="rect">
              <a:avLst/>
            </a:prstGeom>
            <a:noFill/>
          </p:spPr>
          <p:txBody>
            <a:bodyPr wrap="square" rtlCol="0">
              <a:spAutoFit/>
            </a:bodyPr>
            <a:lstStyle/>
            <a:p>
              <a:pPr algn="ctr"/>
              <a:r>
                <a:rPr lang="en-US" sz="1600" dirty="0" smtClean="0">
                  <a:solidFill>
                    <a:srgbClr val="000000"/>
                  </a:solidFill>
                </a:rPr>
                <a:t>Semi- Structured Data</a:t>
              </a:r>
              <a:endParaRPr lang="en-IN" sz="1600" dirty="0">
                <a:solidFill>
                  <a:srgbClr val="000000"/>
                </a:solidFill>
              </a:endParaRPr>
            </a:p>
          </p:txBody>
        </p:sp>
      </p:grpSp>
      <p:grpSp>
        <p:nvGrpSpPr>
          <p:cNvPr id="19" name="Group 18"/>
          <p:cNvGrpSpPr/>
          <p:nvPr/>
        </p:nvGrpSpPr>
        <p:grpSpPr>
          <a:xfrm>
            <a:off x="375903" y="5341221"/>
            <a:ext cx="1749111" cy="925849"/>
            <a:chOff x="375903" y="5341221"/>
            <a:chExt cx="1749111" cy="925849"/>
          </a:xfrm>
        </p:grpSpPr>
        <p:pic>
          <p:nvPicPr>
            <p:cNvPr id="92" name="Picture 16" descr="http://www.clickstreamr.com/site/wp-content/themes/clickstreamr/assets/images/what-is-clickstream-dat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837" y="5496954"/>
              <a:ext cx="1075897" cy="770116"/>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375903" y="5341221"/>
              <a:ext cx="1749111" cy="338554"/>
            </a:xfrm>
            <a:prstGeom prst="rect">
              <a:avLst/>
            </a:prstGeom>
            <a:noFill/>
          </p:spPr>
          <p:txBody>
            <a:bodyPr wrap="square" rtlCol="0">
              <a:spAutoFit/>
            </a:bodyPr>
            <a:lstStyle/>
            <a:p>
              <a:r>
                <a:rPr lang="en-US" sz="1600" dirty="0" smtClean="0">
                  <a:solidFill>
                    <a:srgbClr val="000000"/>
                  </a:solidFill>
                </a:rPr>
                <a:t>Unstructured Data</a:t>
              </a:r>
              <a:endParaRPr lang="en-IN" sz="1600" dirty="0">
                <a:solidFill>
                  <a:srgbClr val="000000"/>
                </a:solidFill>
              </a:endParaRPr>
            </a:p>
          </p:txBody>
        </p:sp>
      </p:grpSp>
      <p:sp>
        <p:nvSpPr>
          <p:cNvPr id="111" name="Rounded Rectangle 110"/>
          <p:cNvSpPr/>
          <p:nvPr/>
        </p:nvSpPr>
        <p:spPr>
          <a:xfrm>
            <a:off x="3227785" y="939584"/>
            <a:ext cx="569158" cy="5024690"/>
          </a:xfrm>
          <a:prstGeom prst="roundRect">
            <a:avLst/>
          </a:prstGeom>
          <a:solidFill>
            <a:sysClr val="window" lastClr="FFFFFF">
              <a:lumMod val="85000"/>
            </a:sysClr>
          </a:solidFill>
          <a:ln w="19050" cap="rnd" cmpd="sng" algn="ctr">
            <a:solidFill>
              <a:sysClr val="windowText" lastClr="000000"/>
            </a:solidFill>
            <a:prstDash val="solid"/>
          </a:ln>
          <a:effectLst/>
        </p:spPr>
        <p:txBody>
          <a:bodyPr vert="vert270" rtlCol="0" anchor="ctr"/>
          <a:lstStyle/>
          <a:p>
            <a:pPr algn="ctr">
              <a:defRPr/>
            </a:pPr>
            <a:r>
              <a:rPr lang="en-IN" sz="1600" kern="0" dirty="0" smtClean="0">
                <a:solidFill>
                  <a:prstClr val="black"/>
                </a:solidFill>
                <a:latin typeface="Century Gothic"/>
              </a:rPr>
              <a:t>ETL Processing</a:t>
            </a:r>
          </a:p>
        </p:txBody>
      </p:sp>
      <p:sp>
        <p:nvSpPr>
          <p:cNvPr id="129" name="Rounded Rectangle 128"/>
          <p:cNvSpPr/>
          <p:nvPr/>
        </p:nvSpPr>
        <p:spPr>
          <a:xfrm>
            <a:off x="6626614" y="952234"/>
            <a:ext cx="569158" cy="5024690"/>
          </a:xfrm>
          <a:prstGeom prst="roundRect">
            <a:avLst/>
          </a:prstGeom>
          <a:solidFill>
            <a:sysClr val="window" lastClr="FFFFFF">
              <a:lumMod val="85000"/>
            </a:sysClr>
          </a:solidFill>
          <a:ln w="19050" cap="rnd" cmpd="sng" algn="ctr">
            <a:solidFill>
              <a:sysClr val="windowText" lastClr="000000"/>
            </a:solidFill>
            <a:prstDash val="solid"/>
          </a:ln>
          <a:effectLst/>
        </p:spPr>
        <p:txBody>
          <a:bodyPr vert="vert270" rtlCol="0" anchor="ctr"/>
          <a:lstStyle/>
          <a:p>
            <a:pPr algn="ctr">
              <a:defRPr/>
            </a:pPr>
            <a:r>
              <a:rPr lang="en-US" sz="1600" kern="0" dirty="0" smtClean="0">
                <a:solidFill>
                  <a:prstClr val="black"/>
                </a:solidFill>
                <a:latin typeface="Century Gothic"/>
              </a:rPr>
              <a:t>Data Abstraction Layer</a:t>
            </a:r>
            <a:endParaRPr lang="en-IN" sz="1600" kern="0" dirty="0" smtClean="0">
              <a:solidFill>
                <a:prstClr val="black"/>
              </a:solidFill>
              <a:latin typeface="Century Gothic"/>
            </a:endParaRPr>
          </a:p>
        </p:txBody>
      </p:sp>
      <p:grpSp>
        <p:nvGrpSpPr>
          <p:cNvPr id="17" name="Group 16"/>
          <p:cNvGrpSpPr/>
          <p:nvPr/>
        </p:nvGrpSpPr>
        <p:grpSpPr>
          <a:xfrm>
            <a:off x="7455247" y="1052112"/>
            <a:ext cx="4612442" cy="3459119"/>
            <a:chOff x="7455247" y="1052112"/>
            <a:chExt cx="4612442" cy="3459119"/>
          </a:xfrm>
        </p:grpSpPr>
        <p:pic>
          <p:nvPicPr>
            <p:cNvPr id="2064" name="Picture 16" descr="https://www.abcservices.com/wp-content/uploads/2014/03/it-operational-efficiencies-and-cost-of-virtualization-benefits-300x2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86482" y="1706624"/>
              <a:ext cx="908062" cy="48102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www.stormcorp.ch/wp-content/uploads/2015/02/dashboard-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6482" y="2736334"/>
              <a:ext cx="924625" cy="567103"/>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8906500" y="2673597"/>
              <a:ext cx="1325780" cy="646331"/>
            </a:xfrm>
            <a:prstGeom prst="rect">
              <a:avLst/>
            </a:prstGeom>
            <a:noFill/>
          </p:spPr>
          <p:txBody>
            <a:bodyPr wrap="square" rtlCol="0">
              <a:spAutoFit/>
            </a:bodyPr>
            <a:lstStyle/>
            <a:p>
              <a:r>
                <a:rPr lang="en-US" dirty="0" smtClean="0">
                  <a:solidFill>
                    <a:srgbClr val="000000"/>
                  </a:solidFill>
                </a:rPr>
                <a:t>Operational Dashboard</a:t>
              </a:r>
              <a:endParaRPr lang="en-IN" dirty="0">
                <a:solidFill>
                  <a:srgbClr val="000000"/>
                </a:solidFill>
              </a:endParaRPr>
            </a:p>
          </p:txBody>
        </p:sp>
        <p:sp>
          <p:nvSpPr>
            <p:cNvPr id="99" name="TextBox 98"/>
            <p:cNvSpPr txBox="1"/>
            <p:nvPr/>
          </p:nvSpPr>
          <p:spPr>
            <a:xfrm>
              <a:off x="8906500" y="1682550"/>
              <a:ext cx="1325780" cy="646331"/>
            </a:xfrm>
            <a:prstGeom prst="rect">
              <a:avLst/>
            </a:prstGeom>
            <a:noFill/>
          </p:spPr>
          <p:txBody>
            <a:bodyPr wrap="square" rtlCol="0">
              <a:spAutoFit/>
            </a:bodyPr>
            <a:lstStyle/>
            <a:p>
              <a:r>
                <a:rPr lang="en-US" dirty="0" smtClean="0">
                  <a:solidFill>
                    <a:srgbClr val="000000"/>
                  </a:solidFill>
                </a:rPr>
                <a:t>Operational Reports</a:t>
              </a:r>
              <a:endParaRPr lang="en-IN" dirty="0">
                <a:solidFill>
                  <a:srgbClr val="000000"/>
                </a:solidFill>
              </a:endParaRPr>
            </a:p>
          </p:txBody>
        </p:sp>
        <p:pic>
          <p:nvPicPr>
            <p:cNvPr id="100" name="Picture 10" descr="https://buy.tableau.com/images/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6482" y="3909345"/>
              <a:ext cx="924625" cy="318561"/>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p:cNvSpPr txBox="1"/>
            <p:nvPr/>
          </p:nvSpPr>
          <p:spPr>
            <a:xfrm>
              <a:off x="8936213" y="3714689"/>
              <a:ext cx="1549693" cy="646331"/>
            </a:xfrm>
            <a:prstGeom prst="rect">
              <a:avLst/>
            </a:prstGeom>
            <a:noFill/>
          </p:spPr>
          <p:txBody>
            <a:bodyPr wrap="square" rtlCol="0">
              <a:spAutoFit/>
            </a:bodyPr>
            <a:lstStyle/>
            <a:p>
              <a:r>
                <a:rPr lang="en-US" dirty="0" smtClean="0">
                  <a:solidFill>
                    <a:srgbClr val="000000"/>
                  </a:solidFill>
                </a:rPr>
                <a:t>Advanced Visualization</a:t>
              </a:r>
              <a:endParaRPr lang="en-IN" dirty="0">
                <a:solidFill>
                  <a:srgbClr val="000000"/>
                </a:solidFill>
              </a:endParaRPr>
            </a:p>
          </p:txBody>
        </p:sp>
        <p:sp>
          <p:nvSpPr>
            <p:cNvPr id="130" name="Rounded Rectangle 129"/>
            <p:cNvSpPr/>
            <p:nvPr/>
          </p:nvSpPr>
          <p:spPr>
            <a:xfrm>
              <a:off x="7455247" y="1052112"/>
              <a:ext cx="2886485" cy="3459119"/>
            </a:xfrm>
            <a:prstGeom prst="roundRect">
              <a:avLst/>
            </a:prstGeom>
            <a:noFill/>
            <a:ln w="19050" cap="rnd" cmpd="sng" algn="ctr">
              <a:solidFill>
                <a:sysClr val="windowText" lastClr="000000"/>
              </a:solidFill>
              <a:prstDash val="dash"/>
            </a:ln>
            <a:effectLst/>
          </p:spPr>
          <p:txBody>
            <a:bodyPr rtlCol="0" anchor="ctr"/>
            <a:lstStyle/>
            <a:p>
              <a:pPr algn="ctr">
                <a:defRPr/>
              </a:pPr>
              <a:endParaRPr lang="en-IN" kern="0" dirty="0" smtClean="0">
                <a:solidFill>
                  <a:prstClr val="white"/>
                </a:solidFill>
                <a:latin typeface="Century Gothic"/>
              </a:endParaRPr>
            </a:p>
          </p:txBody>
        </p:sp>
        <p:sp>
          <p:nvSpPr>
            <p:cNvPr id="131" name="TextBox 130"/>
            <p:cNvSpPr txBox="1"/>
            <p:nvPr/>
          </p:nvSpPr>
          <p:spPr>
            <a:xfrm>
              <a:off x="7904436" y="1073521"/>
              <a:ext cx="2224811" cy="369332"/>
            </a:xfrm>
            <a:prstGeom prst="rect">
              <a:avLst/>
            </a:prstGeom>
            <a:noFill/>
          </p:spPr>
          <p:txBody>
            <a:bodyPr wrap="square" rtlCol="0">
              <a:spAutoFit/>
            </a:bodyPr>
            <a:lstStyle/>
            <a:p>
              <a:r>
                <a:rPr lang="en-US" dirty="0" smtClean="0">
                  <a:solidFill>
                    <a:srgbClr val="000000"/>
                  </a:solidFill>
                </a:rPr>
                <a:t>Descriptive Analytics</a:t>
              </a:r>
              <a:endParaRPr lang="en-IN" dirty="0">
                <a:solidFill>
                  <a:srgbClr val="000000"/>
                </a:solidFill>
              </a:endParaRPr>
            </a:p>
          </p:txBody>
        </p:sp>
        <p:sp>
          <p:nvSpPr>
            <p:cNvPr id="2068" name="TextBox 2067"/>
            <p:cNvSpPr txBox="1"/>
            <p:nvPr/>
          </p:nvSpPr>
          <p:spPr>
            <a:xfrm>
              <a:off x="10413983" y="1747342"/>
              <a:ext cx="1653706" cy="461665"/>
            </a:xfrm>
            <a:prstGeom prst="rect">
              <a:avLst/>
            </a:prstGeom>
            <a:noFill/>
          </p:spPr>
          <p:txBody>
            <a:bodyPr wrap="square" rtlCol="0">
              <a:spAutoFit/>
            </a:bodyPr>
            <a:lstStyle/>
            <a:p>
              <a:r>
                <a:rPr lang="en-US" sz="1200" dirty="0" smtClean="0">
                  <a:solidFill>
                    <a:srgbClr val="000000"/>
                  </a:solidFill>
                </a:rPr>
                <a:t>Give me sales report of last month?</a:t>
              </a:r>
              <a:endParaRPr lang="en-IN" sz="1200" dirty="0">
                <a:solidFill>
                  <a:srgbClr val="000000"/>
                </a:solidFill>
              </a:endParaRPr>
            </a:p>
          </p:txBody>
        </p:sp>
        <p:sp>
          <p:nvSpPr>
            <p:cNvPr id="138" name="TextBox 137"/>
            <p:cNvSpPr txBox="1"/>
            <p:nvPr/>
          </p:nvSpPr>
          <p:spPr>
            <a:xfrm>
              <a:off x="10413983" y="2716064"/>
              <a:ext cx="1653706" cy="461665"/>
            </a:xfrm>
            <a:prstGeom prst="rect">
              <a:avLst/>
            </a:prstGeom>
            <a:noFill/>
          </p:spPr>
          <p:txBody>
            <a:bodyPr wrap="square" rtlCol="0">
              <a:spAutoFit/>
            </a:bodyPr>
            <a:lstStyle/>
            <a:p>
              <a:r>
                <a:rPr lang="en-US" sz="1200" dirty="0" smtClean="0">
                  <a:solidFill>
                    <a:srgbClr val="000000"/>
                  </a:solidFill>
                </a:rPr>
                <a:t>Which all are my top performing dealers?</a:t>
              </a:r>
              <a:endParaRPr lang="en-IN" sz="1200" dirty="0">
                <a:solidFill>
                  <a:srgbClr val="000000"/>
                </a:solidFill>
              </a:endParaRPr>
            </a:p>
          </p:txBody>
        </p:sp>
        <p:sp>
          <p:nvSpPr>
            <p:cNvPr id="139" name="TextBox 138"/>
            <p:cNvSpPr txBox="1"/>
            <p:nvPr/>
          </p:nvSpPr>
          <p:spPr>
            <a:xfrm>
              <a:off x="10412285" y="3688967"/>
              <a:ext cx="1653706" cy="646331"/>
            </a:xfrm>
            <a:prstGeom prst="rect">
              <a:avLst/>
            </a:prstGeom>
            <a:noFill/>
          </p:spPr>
          <p:txBody>
            <a:bodyPr wrap="square" rtlCol="0">
              <a:spAutoFit/>
            </a:bodyPr>
            <a:lstStyle/>
            <a:p>
              <a:r>
                <a:rPr lang="en-US" sz="1200" dirty="0" smtClean="0">
                  <a:solidFill>
                    <a:srgbClr val="000000"/>
                  </a:solidFill>
                </a:rPr>
                <a:t>In which district should I establish my next dealer?</a:t>
              </a:r>
              <a:endParaRPr lang="en-IN" sz="1200" dirty="0">
                <a:solidFill>
                  <a:srgbClr val="000000"/>
                </a:solidFill>
              </a:endParaRPr>
            </a:p>
          </p:txBody>
        </p:sp>
        <p:cxnSp>
          <p:nvCxnSpPr>
            <p:cNvPr id="2070" name="Straight Connector 2069"/>
            <p:cNvCxnSpPr>
              <a:stCxn id="2068" idx="1"/>
            </p:cNvCxnSpPr>
            <p:nvPr/>
          </p:nvCxnSpPr>
          <p:spPr>
            <a:xfrm flipH="1">
              <a:off x="9852338" y="1978175"/>
              <a:ext cx="561645" cy="238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8" idx="1"/>
            </p:cNvCxnSpPr>
            <p:nvPr/>
          </p:nvCxnSpPr>
          <p:spPr>
            <a:xfrm flipH="1">
              <a:off x="10050040" y="2946897"/>
              <a:ext cx="363943" cy="218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10021932" y="3896029"/>
              <a:ext cx="390353" cy="1802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534652" y="4582495"/>
            <a:ext cx="4579548" cy="1510569"/>
            <a:chOff x="7534652" y="4582495"/>
            <a:chExt cx="4579548" cy="1510569"/>
          </a:xfrm>
        </p:grpSpPr>
        <p:pic>
          <p:nvPicPr>
            <p:cNvPr id="102" name="Picture 14" descr="http://siningychan.com/portfolio/wp-content/uploads/2013/03/prediction_API-ico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83494" y="4854010"/>
              <a:ext cx="1451250" cy="934543"/>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p:cNvSpPr txBox="1"/>
            <p:nvPr/>
          </p:nvSpPr>
          <p:spPr>
            <a:xfrm>
              <a:off x="8956584" y="5107784"/>
              <a:ext cx="1549693" cy="646331"/>
            </a:xfrm>
            <a:prstGeom prst="rect">
              <a:avLst/>
            </a:prstGeom>
            <a:noFill/>
          </p:spPr>
          <p:txBody>
            <a:bodyPr wrap="square" rtlCol="0">
              <a:spAutoFit/>
            </a:bodyPr>
            <a:lstStyle/>
            <a:p>
              <a:r>
                <a:rPr lang="en-US" dirty="0" smtClean="0">
                  <a:solidFill>
                    <a:srgbClr val="000000"/>
                  </a:solidFill>
                </a:rPr>
                <a:t>Predictive Analytics</a:t>
              </a:r>
              <a:endParaRPr lang="en-IN" dirty="0">
                <a:solidFill>
                  <a:srgbClr val="000000"/>
                </a:solidFill>
              </a:endParaRPr>
            </a:p>
          </p:txBody>
        </p:sp>
        <p:sp>
          <p:nvSpPr>
            <p:cNvPr id="132" name="Rounded Rectangle 131"/>
            <p:cNvSpPr/>
            <p:nvPr/>
          </p:nvSpPr>
          <p:spPr>
            <a:xfrm>
              <a:off x="7534652" y="4582495"/>
              <a:ext cx="2807080" cy="1510569"/>
            </a:xfrm>
            <a:prstGeom prst="roundRect">
              <a:avLst/>
            </a:prstGeom>
            <a:noFill/>
            <a:ln w="19050" cap="rnd" cmpd="sng" algn="ctr">
              <a:solidFill>
                <a:sysClr val="windowText" lastClr="000000"/>
              </a:solidFill>
              <a:prstDash val="dash"/>
            </a:ln>
            <a:effectLst/>
          </p:spPr>
          <p:txBody>
            <a:bodyPr rtlCol="0" anchor="ctr"/>
            <a:lstStyle/>
            <a:p>
              <a:pPr algn="ctr">
                <a:defRPr/>
              </a:pPr>
              <a:endParaRPr lang="en-IN" kern="0" dirty="0" smtClean="0">
                <a:solidFill>
                  <a:prstClr val="white"/>
                </a:solidFill>
                <a:latin typeface="Century Gothic"/>
              </a:endParaRPr>
            </a:p>
          </p:txBody>
        </p:sp>
        <p:sp>
          <p:nvSpPr>
            <p:cNvPr id="140" name="TextBox 139"/>
            <p:cNvSpPr txBox="1"/>
            <p:nvPr/>
          </p:nvSpPr>
          <p:spPr>
            <a:xfrm>
              <a:off x="10450470" y="4616965"/>
              <a:ext cx="1653706" cy="646331"/>
            </a:xfrm>
            <a:prstGeom prst="rect">
              <a:avLst/>
            </a:prstGeom>
            <a:noFill/>
          </p:spPr>
          <p:txBody>
            <a:bodyPr wrap="square" rtlCol="0">
              <a:spAutoFit/>
            </a:bodyPr>
            <a:lstStyle/>
            <a:p>
              <a:r>
                <a:rPr lang="en-US" sz="1200" dirty="0" smtClean="0">
                  <a:solidFill>
                    <a:srgbClr val="000000"/>
                  </a:solidFill>
                </a:rPr>
                <a:t>What is the consumer </a:t>
              </a:r>
              <a:r>
                <a:rPr lang="en-US" sz="1200" i="1" dirty="0" smtClean="0">
                  <a:solidFill>
                    <a:srgbClr val="000000"/>
                  </a:solidFill>
                </a:rPr>
                <a:t>sentiment </a:t>
              </a:r>
              <a:r>
                <a:rPr lang="en-US" sz="1200" dirty="0" smtClean="0">
                  <a:solidFill>
                    <a:srgbClr val="000000"/>
                  </a:solidFill>
                </a:rPr>
                <a:t>about the product?</a:t>
              </a:r>
              <a:endParaRPr lang="en-IN" sz="1200" dirty="0">
                <a:solidFill>
                  <a:srgbClr val="000000"/>
                </a:solidFill>
              </a:endParaRPr>
            </a:p>
          </p:txBody>
        </p:sp>
        <p:sp>
          <p:nvSpPr>
            <p:cNvPr id="141" name="TextBox 140"/>
            <p:cNvSpPr txBox="1"/>
            <p:nvPr/>
          </p:nvSpPr>
          <p:spPr>
            <a:xfrm>
              <a:off x="10460494" y="5321825"/>
              <a:ext cx="1653706" cy="646331"/>
            </a:xfrm>
            <a:prstGeom prst="rect">
              <a:avLst/>
            </a:prstGeom>
            <a:noFill/>
          </p:spPr>
          <p:txBody>
            <a:bodyPr wrap="square" rtlCol="0">
              <a:spAutoFit/>
            </a:bodyPr>
            <a:lstStyle/>
            <a:p>
              <a:r>
                <a:rPr lang="en-US" sz="1200" dirty="0" smtClean="0">
                  <a:solidFill>
                    <a:srgbClr val="000000"/>
                  </a:solidFill>
                </a:rPr>
                <a:t>What are the top </a:t>
              </a:r>
              <a:r>
                <a:rPr lang="en-US" sz="1200" i="1" dirty="0" smtClean="0">
                  <a:solidFill>
                    <a:srgbClr val="000000"/>
                  </a:solidFill>
                </a:rPr>
                <a:t>complaints </a:t>
              </a:r>
              <a:r>
                <a:rPr lang="en-US" sz="1200" dirty="0" smtClean="0">
                  <a:solidFill>
                    <a:srgbClr val="000000"/>
                  </a:solidFill>
                </a:rPr>
                <a:t>in the product reviews?</a:t>
              </a:r>
              <a:endParaRPr lang="en-IN" sz="1200" dirty="0">
                <a:solidFill>
                  <a:srgbClr val="000000"/>
                </a:solidFill>
              </a:endParaRPr>
            </a:p>
          </p:txBody>
        </p:sp>
        <p:cxnSp>
          <p:nvCxnSpPr>
            <p:cNvPr id="150" name="Straight Connector 149"/>
            <p:cNvCxnSpPr/>
            <p:nvPr/>
          </p:nvCxnSpPr>
          <p:spPr>
            <a:xfrm flipH="1">
              <a:off x="10098471" y="5238261"/>
              <a:ext cx="390353" cy="18029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1" name="Rectangle 150"/>
          <p:cNvSpPr/>
          <p:nvPr/>
        </p:nvSpPr>
        <p:spPr>
          <a:xfrm>
            <a:off x="3482426" y="134034"/>
            <a:ext cx="502131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Data </a:t>
            </a:r>
            <a:r>
              <a:rPr lang="en-IN" sz="2800" b="1" dirty="0">
                <a:solidFill>
                  <a:srgbClr val="0070C0"/>
                </a:solidFill>
                <a:latin typeface="Leelawadee UI" panose="020B0502040204020203" pitchFamily="34" charset="-34"/>
                <a:cs typeface="Leelawadee UI" panose="020B0502040204020203" pitchFamily="34" charset="-34"/>
              </a:rPr>
              <a:t>M</a:t>
            </a:r>
            <a:r>
              <a:rPr lang="en-IN" sz="2800" b="1" dirty="0" smtClean="0">
                <a:solidFill>
                  <a:srgbClr val="0070C0"/>
                </a:solidFill>
                <a:latin typeface="Leelawadee UI" panose="020B0502040204020203" pitchFamily="34" charset="-34"/>
                <a:cs typeface="Leelawadee UI" panose="020B0502040204020203" pitchFamily="34" charset="-34"/>
              </a:rPr>
              <a:t>anagement Roadmap</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152" name="TextBox 151"/>
          <p:cNvSpPr txBox="1"/>
          <p:nvPr/>
        </p:nvSpPr>
        <p:spPr>
          <a:xfrm>
            <a:off x="251136" y="489500"/>
            <a:ext cx="8094371" cy="369332"/>
          </a:xfrm>
          <a:prstGeom prst="rect">
            <a:avLst/>
          </a:prstGeom>
          <a:noFill/>
        </p:spPr>
        <p:txBody>
          <a:bodyPr wrap="square" rtlCol="0">
            <a:spAutoFit/>
          </a:bodyPr>
          <a:lstStyle/>
          <a:p>
            <a:r>
              <a:rPr lang="en-US" dirty="0" smtClean="0">
                <a:solidFill>
                  <a:srgbClr val="418AB3"/>
                </a:solidFill>
              </a:rPr>
              <a:t>Phase wise plan of data management roadmap for Tata steel</a:t>
            </a:r>
            <a:endParaRPr lang="en-US" baseline="30000" dirty="0" smtClean="0">
              <a:solidFill>
                <a:srgbClr val="418AB3"/>
              </a:solidFill>
            </a:endParaRPr>
          </a:p>
        </p:txBody>
      </p:sp>
      <p:cxnSp>
        <p:nvCxnSpPr>
          <p:cNvPr id="153" name="Straight Connector 152"/>
          <p:cNvCxnSpPr/>
          <p:nvPr/>
        </p:nvCxnSpPr>
        <p:spPr>
          <a:xfrm>
            <a:off x="231850" y="829351"/>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009366" y="4968940"/>
            <a:ext cx="2467141" cy="1298130"/>
            <a:chOff x="4009366" y="4968940"/>
            <a:chExt cx="2467141" cy="1298130"/>
          </a:xfrm>
        </p:grpSpPr>
        <p:sp>
          <p:nvSpPr>
            <p:cNvPr id="74" name="Rounded Rectangle 73"/>
            <p:cNvSpPr/>
            <p:nvPr/>
          </p:nvSpPr>
          <p:spPr>
            <a:xfrm>
              <a:off x="4322036" y="5021117"/>
              <a:ext cx="1980000" cy="1224000"/>
            </a:xfrm>
            <a:prstGeom prst="roundRect">
              <a:avLst/>
            </a:prstGeom>
            <a:solidFill>
              <a:sysClr val="window" lastClr="FFFFFF"/>
            </a:solid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75" name="Flowchart: Magnetic Disk 74"/>
            <p:cNvSpPr/>
            <p:nvPr/>
          </p:nvSpPr>
          <p:spPr>
            <a:xfrm>
              <a:off x="4558741" y="5559254"/>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76" name="Flowchart: Magnetic Disk 75"/>
            <p:cNvSpPr/>
            <p:nvPr/>
          </p:nvSpPr>
          <p:spPr>
            <a:xfrm>
              <a:off x="4681637" y="5666609"/>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77" name="Flowchart: Magnetic Disk 76"/>
            <p:cNvSpPr/>
            <p:nvPr/>
          </p:nvSpPr>
          <p:spPr>
            <a:xfrm>
              <a:off x="5023017" y="5505569"/>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78" name="Flowchart: Magnetic Disk 77"/>
            <p:cNvSpPr/>
            <p:nvPr/>
          </p:nvSpPr>
          <p:spPr>
            <a:xfrm>
              <a:off x="5132257" y="5666605"/>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79" name="Flowchart: Magnetic Disk 78"/>
            <p:cNvSpPr/>
            <p:nvPr/>
          </p:nvSpPr>
          <p:spPr>
            <a:xfrm>
              <a:off x="5282464" y="5814220"/>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80" name="Flowchart: Magnetic Disk 79"/>
            <p:cNvSpPr/>
            <p:nvPr/>
          </p:nvSpPr>
          <p:spPr>
            <a:xfrm>
              <a:off x="5473633" y="5492149"/>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81" name="Flowchart: Magnetic Disk 80"/>
            <p:cNvSpPr/>
            <p:nvPr/>
          </p:nvSpPr>
          <p:spPr>
            <a:xfrm>
              <a:off x="5610184" y="5626344"/>
              <a:ext cx="355041" cy="278844"/>
            </a:xfrm>
            <a:prstGeom prst="flowChartMagneticDisk">
              <a:avLst/>
            </a:prstGeom>
            <a:solidFill>
              <a:sysClr val="window" lastClr="FFFFFF"/>
            </a:solid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82" name="Flowchart: Magnetic Disk 81"/>
            <p:cNvSpPr/>
            <p:nvPr/>
          </p:nvSpPr>
          <p:spPr>
            <a:xfrm>
              <a:off x="5746736" y="5800800"/>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83" name="Flowchart: Magnetic Disk 82"/>
            <p:cNvSpPr/>
            <p:nvPr/>
          </p:nvSpPr>
          <p:spPr>
            <a:xfrm>
              <a:off x="4831844" y="5814225"/>
              <a:ext cx="355041" cy="278844"/>
            </a:xfrm>
            <a:prstGeom prst="flowChartMagneticDisk">
              <a:avLst/>
            </a:prstGeom>
            <a:noFill/>
            <a:ln w="19050" cap="rnd" cmpd="sng" algn="ctr">
              <a:solidFill>
                <a:srgbClr val="0E5580"/>
              </a:solidFill>
              <a:prstDash val="solid"/>
            </a:ln>
            <a:effectLst/>
          </p:spPr>
          <p:txBody>
            <a:bodyPr rtlCol="0" anchor="ctr"/>
            <a:lstStyle/>
            <a:p>
              <a:pPr algn="ctr">
                <a:defRPr/>
              </a:pPr>
              <a:endParaRPr lang="en-IN" kern="0" dirty="0" smtClean="0">
                <a:solidFill>
                  <a:prstClr val="white"/>
                </a:solidFill>
                <a:latin typeface="Century Gothic"/>
              </a:endParaRPr>
            </a:p>
          </p:txBody>
        </p:sp>
        <p:sp>
          <p:nvSpPr>
            <p:cNvPr id="84" name="TextBox 83"/>
            <p:cNvSpPr txBox="1"/>
            <p:nvPr/>
          </p:nvSpPr>
          <p:spPr bwMode="gray">
            <a:xfrm>
              <a:off x="4422184" y="5180187"/>
              <a:ext cx="1733160" cy="177771"/>
            </a:xfrm>
            <a:prstGeom prst="rect">
              <a:avLst/>
            </a:prstGeom>
          </p:spPr>
          <p:txBody>
            <a:bodyPr vert="horz" wrap="square" lIns="91440" tIns="45720" rIns="91440" bIns="45720" rtlCol="0" anchor="ctr">
              <a:noAutofit/>
            </a:bodyPr>
            <a:lstStyle/>
            <a:p>
              <a:pPr algn="ctr"/>
              <a:r>
                <a:rPr lang="en-US" sz="1200" dirty="0" smtClean="0">
                  <a:solidFill>
                    <a:prstClr val="black"/>
                  </a:solidFill>
                  <a:latin typeface="Century Gothic"/>
                </a:rPr>
                <a:t>Hadoop</a:t>
              </a:r>
              <a:endParaRPr lang="en-IN" sz="1200" dirty="0" smtClean="0">
                <a:solidFill>
                  <a:prstClr val="black"/>
                </a:solidFill>
                <a:latin typeface="Century Gothic"/>
              </a:endParaRPr>
            </a:p>
          </p:txBody>
        </p:sp>
        <p:sp>
          <p:nvSpPr>
            <p:cNvPr id="5" name="Rectangle 4"/>
            <p:cNvSpPr/>
            <p:nvPr/>
          </p:nvSpPr>
          <p:spPr>
            <a:xfrm>
              <a:off x="4082601" y="4968940"/>
              <a:ext cx="2393906" cy="1298130"/>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8" name="TextBox 7"/>
            <p:cNvSpPr txBox="1"/>
            <p:nvPr/>
          </p:nvSpPr>
          <p:spPr>
            <a:xfrm rot="16200000">
              <a:off x="3657599" y="5436516"/>
              <a:ext cx="1072866" cy="369332"/>
            </a:xfrm>
            <a:prstGeom prst="rect">
              <a:avLst/>
            </a:prstGeom>
            <a:noFill/>
          </p:spPr>
          <p:txBody>
            <a:bodyPr wrap="square" rtlCol="0">
              <a:spAutoFit/>
            </a:bodyPr>
            <a:lstStyle/>
            <a:p>
              <a:r>
                <a:rPr lang="en-US" dirty="0" smtClean="0">
                  <a:solidFill>
                    <a:srgbClr val="000000"/>
                  </a:solidFill>
                </a:rPr>
                <a:t>Futuristic</a:t>
              </a:r>
              <a:endParaRPr lang="en-IN" dirty="0">
                <a:solidFill>
                  <a:srgbClr val="000000"/>
                </a:solidFill>
              </a:endParaRPr>
            </a:p>
          </p:txBody>
        </p:sp>
      </p:grpSp>
      <p:sp>
        <p:nvSpPr>
          <p:cNvPr id="14" name="Right Arrow 13"/>
          <p:cNvSpPr/>
          <p:nvPr/>
        </p:nvSpPr>
        <p:spPr>
          <a:xfrm>
            <a:off x="2056015" y="3273757"/>
            <a:ext cx="1004466" cy="692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Acquired Metrics</a:t>
            </a:r>
            <a:endParaRPr lang="en-IN" sz="1200" dirty="0">
              <a:solidFill>
                <a:prstClr val="white"/>
              </a:solidFill>
            </a:endParaRPr>
          </a:p>
        </p:txBody>
      </p:sp>
      <p:sp>
        <p:nvSpPr>
          <p:cNvPr id="96" name="Right Arrow 95"/>
          <p:cNvSpPr/>
          <p:nvPr/>
        </p:nvSpPr>
        <p:spPr>
          <a:xfrm>
            <a:off x="2092373" y="4349839"/>
            <a:ext cx="1004466" cy="692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Actual data</a:t>
            </a:r>
            <a:endParaRPr lang="en-IN" sz="1200" dirty="0">
              <a:solidFill>
                <a:prstClr val="white"/>
              </a:solidFill>
            </a:endParaRPr>
          </a:p>
        </p:txBody>
      </p:sp>
      <p:sp>
        <p:nvSpPr>
          <p:cNvPr id="86" name="Right Arrow 85"/>
          <p:cNvSpPr/>
          <p:nvPr/>
        </p:nvSpPr>
        <p:spPr>
          <a:xfrm>
            <a:off x="2087656" y="1553245"/>
            <a:ext cx="1004466" cy="692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Transactional Data</a:t>
            </a:r>
            <a:endParaRPr lang="en-IN" sz="1200" dirty="0">
              <a:solidFill>
                <a:prstClr val="white"/>
              </a:solidFill>
            </a:endParaRPr>
          </a:p>
        </p:txBody>
      </p:sp>
      <p:sp>
        <p:nvSpPr>
          <p:cNvPr id="87" name="Right Arrow 86"/>
          <p:cNvSpPr/>
          <p:nvPr/>
        </p:nvSpPr>
        <p:spPr>
          <a:xfrm>
            <a:off x="2073148" y="5286713"/>
            <a:ext cx="1004466" cy="692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Social Data</a:t>
            </a:r>
            <a:endParaRPr lang="en-IN" sz="1200" dirty="0">
              <a:solidFill>
                <a:prstClr val="white"/>
              </a:solidFill>
            </a:endParaRPr>
          </a:p>
        </p:txBody>
      </p:sp>
    </p:spTree>
    <p:extLst>
      <p:ext uri="{BB962C8B-B14F-4D97-AF65-F5344CB8AC3E}">
        <p14:creationId xmlns:p14="http://schemas.microsoft.com/office/powerpoint/2010/main" val="54188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2049" grpId="0"/>
      <p:bldP spid="2051" grpId="0" animBg="1"/>
      <p:bldP spid="111" grpId="0" animBg="1"/>
      <p:bldP spid="129" grpId="0" animBg="1"/>
      <p:bldP spid="14" grpId="0" animBg="1"/>
      <p:bldP spid="96" grpId="0" animBg="1"/>
      <p:bldP spid="86" grpId="0" animBg="1"/>
      <p:bldP spid="8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prstClr val="white"/>
              </a:solidFill>
            </a:endParaRPr>
          </a:p>
        </p:txBody>
      </p:sp>
      <p:grpSp>
        <p:nvGrpSpPr>
          <p:cNvPr id="8" name="Group 7"/>
          <p:cNvGrpSpPr/>
          <p:nvPr/>
        </p:nvGrpSpPr>
        <p:grpSpPr>
          <a:xfrm>
            <a:off x="1370728" y="2547738"/>
            <a:ext cx="9456115" cy="2308324"/>
            <a:chOff x="1370728" y="1960714"/>
            <a:chExt cx="9456115" cy="2308324"/>
          </a:xfrm>
        </p:grpSpPr>
        <p:sp>
          <p:nvSpPr>
            <p:cNvPr id="5" name="Rectangle 4"/>
            <p:cNvSpPr/>
            <p:nvPr/>
          </p:nvSpPr>
          <p:spPr>
            <a:xfrm>
              <a:off x="1370728" y="1960714"/>
              <a:ext cx="9456115" cy="2308324"/>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TISCON </a:t>
              </a:r>
            </a:p>
            <a:p>
              <a:pPr algn="ctr"/>
              <a:r>
                <a:rPr lang="en-IN" sz="7200" dirty="0" smtClean="0">
                  <a:ln/>
                  <a:solidFill>
                    <a:prstClr val="white"/>
                  </a:solidFill>
                  <a:latin typeface="Leelawadee UI" panose="020B0502040204020203" pitchFamily="34" charset="-34"/>
                  <a:cs typeface="Leelawadee UI" panose="020B0502040204020203" pitchFamily="34" charset="-34"/>
                </a:rPr>
                <a:t>Engagement Roadmap</a:t>
              </a:r>
              <a:endParaRPr lang="en-IN" sz="7200" dirty="0">
                <a:ln/>
                <a:solidFill>
                  <a:prstClr val="white"/>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3576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899395" y="291779"/>
              <a:ext cx="639329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Brainstorm on Possible Pilot Projects</a:t>
              </a:r>
            </a:p>
          </p:txBody>
        </p:sp>
      </p:grpSp>
      <p:sp>
        <p:nvSpPr>
          <p:cNvPr id="81" name="Slide Number Placeholder 3"/>
          <p:cNvSpPr>
            <a:spLocks noGrp="1"/>
          </p:cNvSpPr>
          <p:nvPr>
            <p:ph type="sldNum" sz="quarter" idx="12"/>
          </p:nvPr>
        </p:nvSpPr>
        <p:spPr>
          <a:xfrm>
            <a:off x="9448800" y="6350"/>
            <a:ext cx="2743200" cy="365125"/>
          </a:xfrm>
        </p:spPr>
        <p:txBody>
          <a:bodyPr/>
          <a:lstStyle/>
          <a:p>
            <a:r>
              <a:rPr lang="en-IN" dirty="0" smtClean="0"/>
              <a:t>10</a:t>
            </a:r>
            <a:endParaRPr lang="en-IN" dirty="0"/>
          </a:p>
        </p:txBody>
      </p:sp>
      <p:sp>
        <p:nvSpPr>
          <p:cNvPr id="70" name="Rectangle 69"/>
          <p:cNvSpPr/>
          <p:nvPr/>
        </p:nvSpPr>
        <p:spPr>
          <a:xfrm>
            <a:off x="248993" y="1594938"/>
            <a:ext cx="2320040" cy="1233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Customer Engagement – B2B and B2C</a:t>
            </a:r>
            <a:endParaRPr lang="en-IN" sz="1600" dirty="0"/>
          </a:p>
        </p:txBody>
      </p:sp>
      <p:sp>
        <p:nvSpPr>
          <p:cNvPr id="73" name="Rectangle 72"/>
          <p:cNvSpPr/>
          <p:nvPr/>
        </p:nvSpPr>
        <p:spPr>
          <a:xfrm>
            <a:off x="248992" y="2973535"/>
            <a:ext cx="2320040" cy="11703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Supply Chain Management</a:t>
            </a:r>
            <a:endParaRPr lang="en-IN" sz="1600" dirty="0"/>
          </a:p>
        </p:txBody>
      </p:sp>
      <p:sp>
        <p:nvSpPr>
          <p:cNvPr id="75" name="Rectangle 74"/>
          <p:cNvSpPr/>
          <p:nvPr/>
        </p:nvSpPr>
        <p:spPr>
          <a:xfrm>
            <a:off x="248992" y="4216214"/>
            <a:ext cx="2320040" cy="9309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Production &amp; Maintenance Management</a:t>
            </a:r>
            <a:endParaRPr lang="en-IN" sz="1600" dirty="0"/>
          </a:p>
        </p:txBody>
      </p:sp>
      <p:sp>
        <p:nvSpPr>
          <p:cNvPr id="77" name="Rectangle 76"/>
          <p:cNvSpPr/>
          <p:nvPr/>
        </p:nvSpPr>
        <p:spPr>
          <a:xfrm>
            <a:off x="248993" y="5219504"/>
            <a:ext cx="2320040" cy="1022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Managing Supporting Functions – finance, HR &amp; workforce planning etc.</a:t>
            </a:r>
            <a:endParaRPr lang="en-IN" sz="1600" dirty="0"/>
          </a:p>
        </p:txBody>
      </p:sp>
      <p:sp>
        <p:nvSpPr>
          <p:cNvPr id="84" name="Rectangle 83"/>
          <p:cNvSpPr/>
          <p:nvPr/>
        </p:nvSpPr>
        <p:spPr>
          <a:xfrm>
            <a:off x="2643188" y="778799"/>
            <a:ext cx="3196744" cy="763812"/>
          </a:xfrm>
          <a:prstGeom prst="rect">
            <a:avLst/>
          </a:prstGeom>
          <a:solidFill>
            <a:srgbClr val="919ACA"/>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prstClr val="white"/>
                </a:solidFill>
                <a:latin typeface="Leelawadee UI" panose="020B0502040204020203" pitchFamily="34" charset="-34"/>
                <a:cs typeface="Leelawadee UI" panose="020B0502040204020203" pitchFamily="34" charset="-34"/>
              </a:rPr>
              <a:t>Visualization, Drill Down and Business Analysis</a:t>
            </a:r>
            <a:endParaRPr lang="en-IN" sz="1600" dirty="0">
              <a:solidFill>
                <a:prstClr val="white"/>
              </a:solidFill>
              <a:latin typeface="Leelawadee UI" panose="020B0502040204020203" pitchFamily="34" charset="-34"/>
              <a:cs typeface="Leelawadee UI" panose="020B0502040204020203" pitchFamily="34" charset="-34"/>
            </a:endParaRPr>
          </a:p>
        </p:txBody>
      </p:sp>
      <p:sp>
        <p:nvSpPr>
          <p:cNvPr id="86" name="Rectangle 85"/>
          <p:cNvSpPr/>
          <p:nvPr/>
        </p:nvSpPr>
        <p:spPr>
          <a:xfrm>
            <a:off x="5981601" y="767346"/>
            <a:ext cx="2969217" cy="763812"/>
          </a:xfrm>
          <a:prstGeom prst="rect">
            <a:avLst/>
          </a:prstGeom>
          <a:solidFill>
            <a:srgbClr val="919ACA"/>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prstClr val="white"/>
                </a:solidFill>
                <a:latin typeface="Leelawadee UI" panose="020B0502040204020203" pitchFamily="34" charset="-34"/>
                <a:cs typeface="Leelawadee UI" panose="020B0502040204020203" pitchFamily="34" charset="-34"/>
              </a:rPr>
              <a:t>Predictive Analytics &amp; Machine Learning</a:t>
            </a:r>
            <a:endParaRPr lang="en-IN" sz="1600" dirty="0">
              <a:solidFill>
                <a:prstClr val="white"/>
              </a:solidFill>
              <a:latin typeface="Leelawadee UI" panose="020B0502040204020203" pitchFamily="34" charset="-34"/>
              <a:cs typeface="Leelawadee UI" panose="020B0502040204020203" pitchFamily="34" charset="-34"/>
            </a:endParaRPr>
          </a:p>
        </p:txBody>
      </p:sp>
      <p:sp>
        <p:nvSpPr>
          <p:cNvPr id="87" name="Rectangle 86"/>
          <p:cNvSpPr/>
          <p:nvPr/>
        </p:nvSpPr>
        <p:spPr>
          <a:xfrm>
            <a:off x="9092487" y="767346"/>
            <a:ext cx="3057859" cy="763812"/>
          </a:xfrm>
          <a:prstGeom prst="rect">
            <a:avLst/>
          </a:prstGeom>
          <a:solidFill>
            <a:srgbClr val="919ACA"/>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prstClr val="white"/>
                </a:solidFill>
                <a:latin typeface="Leelawadee UI" panose="020B0502040204020203" pitchFamily="34" charset="-34"/>
                <a:cs typeface="Leelawadee UI" panose="020B0502040204020203" pitchFamily="34" charset="-34"/>
              </a:rPr>
              <a:t>Optimization Simulation &amp; Prescriptive Analytics</a:t>
            </a:r>
            <a:endParaRPr lang="en-IN" sz="1600" dirty="0">
              <a:solidFill>
                <a:prstClr val="white"/>
              </a:solidFill>
              <a:latin typeface="Leelawadee UI" panose="020B0502040204020203" pitchFamily="34" charset="-34"/>
              <a:cs typeface="Leelawadee UI" panose="020B0502040204020203" pitchFamily="34" charset="-34"/>
            </a:endParaRPr>
          </a:p>
        </p:txBody>
      </p:sp>
      <p:sp>
        <p:nvSpPr>
          <p:cNvPr id="88" name="Rectangle 87"/>
          <p:cNvSpPr/>
          <p:nvPr/>
        </p:nvSpPr>
        <p:spPr>
          <a:xfrm>
            <a:off x="5981601" y="1577965"/>
            <a:ext cx="2984880" cy="126373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b="1" dirty="0" smtClean="0">
                <a:solidFill>
                  <a:schemeClr val="accent2">
                    <a:lumMod val="50000"/>
                  </a:schemeClr>
                </a:solidFill>
              </a:rPr>
              <a:t>Customer engagement &amp; survey analysis for Wires division – B2C</a:t>
            </a:r>
          </a:p>
          <a:p>
            <a:pPr marL="285750" indent="-285750">
              <a:buFont typeface="Arial" panose="020B0604020202020204" pitchFamily="34" charset="0"/>
              <a:buChar char="•"/>
            </a:pPr>
            <a:r>
              <a:rPr lang="en-IN" sz="1400" b="1" dirty="0" smtClean="0">
                <a:solidFill>
                  <a:schemeClr val="accent2">
                    <a:lumMod val="50000"/>
                  </a:schemeClr>
                </a:solidFill>
              </a:rPr>
              <a:t>Data integration and integrated analytics for TISCON – B2C</a:t>
            </a:r>
          </a:p>
          <a:p>
            <a:pPr marL="285750" indent="-285750">
              <a:buFont typeface="Arial" panose="020B0604020202020204" pitchFamily="34" charset="0"/>
              <a:buChar char="•"/>
            </a:pPr>
            <a:r>
              <a:rPr lang="en-IN" sz="1400" dirty="0">
                <a:solidFill>
                  <a:schemeClr val="bg1">
                    <a:lumMod val="65000"/>
                  </a:schemeClr>
                </a:solidFill>
              </a:rPr>
              <a:t>Customer value </a:t>
            </a:r>
            <a:r>
              <a:rPr lang="en-IN" sz="1400" dirty="0" smtClean="0">
                <a:solidFill>
                  <a:schemeClr val="bg1">
                    <a:lumMod val="65000"/>
                  </a:schemeClr>
                </a:solidFill>
              </a:rPr>
              <a:t>analysis</a:t>
            </a:r>
            <a:endParaRPr lang="en-IN" sz="1400" dirty="0">
              <a:solidFill>
                <a:schemeClr val="bg1">
                  <a:lumMod val="65000"/>
                </a:schemeClr>
              </a:solidFill>
            </a:endParaRPr>
          </a:p>
        </p:txBody>
      </p:sp>
      <p:sp>
        <p:nvSpPr>
          <p:cNvPr id="89" name="Rectangle 88"/>
          <p:cNvSpPr/>
          <p:nvPr/>
        </p:nvSpPr>
        <p:spPr>
          <a:xfrm>
            <a:off x="2643188" y="1601745"/>
            <a:ext cx="3196744" cy="126373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Top customer/repeat purchase and customer complaints dashboards</a:t>
            </a:r>
          </a:p>
          <a:p>
            <a:pPr marL="285750" indent="-285750">
              <a:buFont typeface="Arial" panose="020B0604020202020204" pitchFamily="34" charset="0"/>
              <a:buChar char="•"/>
            </a:pPr>
            <a:r>
              <a:rPr lang="en-IN" sz="1400" dirty="0" smtClean="0">
                <a:solidFill>
                  <a:schemeClr val="bg1">
                    <a:lumMod val="65000"/>
                  </a:schemeClr>
                </a:solidFill>
              </a:rPr>
              <a:t>Segment wise customer value dashboard</a:t>
            </a:r>
            <a:endParaRPr lang="en-IN" sz="1400" dirty="0">
              <a:solidFill>
                <a:schemeClr val="bg1">
                  <a:lumMod val="65000"/>
                </a:schemeClr>
              </a:solidFill>
            </a:endParaRPr>
          </a:p>
        </p:txBody>
      </p:sp>
      <p:sp>
        <p:nvSpPr>
          <p:cNvPr id="90" name="Rectangle 89"/>
          <p:cNvSpPr/>
          <p:nvPr/>
        </p:nvSpPr>
        <p:spPr>
          <a:xfrm>
            <a:off x="9092487" y="1577965"/>
            <a:ext cx="3057859" cy="126373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solidFill>
                  <a:schemeClr val="bg1">
                    <a:lumMod val="65000"/>
                  </a:schemeClr>
                </a:solidFill>
              </a:rPr>
              <a:t>Price sensitivity and margin optimization</a:t>
            </a:r>
          </a:p>
          <a:p>
            <a:pPr marL="285750" indent="-285750">
              <a:buFont typeface="Arial" panose="020B0604020202020204" pitchFamily="34" charset="0"/>
              <a:buChar char="•"/>
            </a:pPr>
            <a:r>
              <a:rPr lang="en-IN" sz="1400" dirty="0">
                <a:solidFill>
                  <a:schemeClr val="bg1">
                    <a:lumMod val="65000"/>
                  </a:schemeClr>
                </a:solidFill>
              </a:rPr>
              <a:t>Demand forecasting, simulation and product mix optimization</a:t>
            </a:r>
          </a:p>
        </p:txBody>
      </p:sp>
      <p:sp>
        <p:nvSpPr>
          <p:cNvPr id="91" name="Rectangle 90"/>
          <p:cNvSpPr/>
          <p:nvPr/>
        </p:nvSpPr>
        <p:spPr>
          <a:xfrm>
            <a:off x="2643188" y="2973536"/>
            <a:ext cx="3196744" cy="117032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Supply chain dashboard based on SCOR or similar frameworks</a:t>
            </a:r>
          </a:p>
          <a:p>
            <a:pPr marL="285750" indent="-285750">
              <a:buFont typeface="Arial" panose="020B0604020202020204" pitchFamily="34" charset="0"/>
              <a:buChar char="•"/>
            </a:pPr>
            <a:r>
              <a:rPr lang="en-IN" sz="1400" dirty="0">
                <a:solidFill>
                  <a:schemeClr val="bg1">
                    <a:lumMod val="65000"/>
                  </a:schemeClr>
                </a:solidFill>
              </a:rPr>
              <a:t>S</a:t>
            </a:r>
            <a:r>
              <a:rPr lang="en-IN" sz="1400" dirty="0" smtClean="0">
                <a:solidFill>
                  <a:schemeClr val="bg1">
                    <a:lumMod val="65000"/>
                  </a:schemeClr>
                </a:solidFill>
              </a:rPr>
              <a:t>upplier performance &amp; risk dashboard</a:t>
            </a:r>
          </a:p>
          <a:p>
            <a:pPr marL="285750" indent="-285750">
              <a:buFont typeface="Arial" panose="020B0604020202020204" pitchFamily="34" charset="0"/>
              <a:buChar char="•"/>
            </a:pPr>
            <a:r>
              <a:rPr lang="en-IN" sz="1400" dirty="0" smtClean="0">
                <a:solidFill>
                  <a:schemeClr val="bg1">
                    <a:lumMod val="65000"/>
                  </a:schemeClr>
                </a:solidFill>
              </a:rPr>
              <a:t>Warehouse &amp; distribution dashboard </a:t>
            </a:r>
            <a:endParaRPr lang="en-IN" sz="1400" dirty="0">
              <a:solidFill>
                <a:schemeClr val="bg1">
                  <a:lumMod val="65000"/>
                </a:schemeClr>
              </a:solidFill>
            </a:endParaRPr>
          </a:p>
        </p:txBody>
      </p:sp>
      <p:sp>
        <p:nvSpPr>
          <p:cNvPr id="92" name="Rectangle 91"/>
          <p:cNvSpPr/>
          <p:nvPr/>
        </p:nvSpPr>
        <p:spPr>
          <a:xfrm>
            <a:off x="5981601" y="2973535"/>
            <a:ext cx="2969217" cy="117032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Demand forecasting</a:t>
            </a:r>
          </a:p>
          <a:p>
            <a:pPr marL="285750" indent="-285750">
              <a:buFont typeface="Arial" panose="020B0604020202020204" pitchFamily="34" charset="0"/>
              <a:buChar char="•"/>
            </a:pPr>
            <a:r>
              <a:rPr lang="en-IN" sz="1400" dirty="0" smtClean="0">
                <a:solidFill>
                  <a:schemeClr val="bg1">
                    <a:lumMod val="65000"/>
                  </a:schemeClr>
                </a:solidFill>
              </a:rPr>
              <a:t>Supplier risk prediction</a:t>
            </a:r>
          </a:p>
          <a:p>
            <a:pPr marL="285750" indent="-285750">
              <a:buFont typeface="Arial" panose="020B0604020202020204" pitchFamily="34" charset="0"/>
              <a:buChar char="•"/>
            </a:pPr>
            <a:r>
              <a:rPr lang="en-IN" sz="1400" dirty="0" smtClean="0">
                <a:solidFill>
                  <a:schemeClr val="bg1">
                    <a:lumMod val="65000"/>
                  </a:schemeClr>
                </a:solidFill>
              </a:rPr>
              <a:t>Lead time forecasting</a:t>
            </a:r>
          </a:p>
        </p:txBody>
      </p:sp>
      <p:sp>
        <p:nvSpPr>
          <p:cNvPr id="93" name="Rectangle 92"/>
          <p:cNvSpPr/>
          <p:nvPr/>
        </p:nvSpPr>
        <p:spPr>
          <a:xfrm>
            <a:off x="9092487" y="2984133"/>
            <a:ext cx="3050027" cy="117032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Stochastic supply chain and inventory optimization</a:t>
            </a:r>
          </a:p>
          <a:p>
            <a:pPr marL="285750" indent="-285750">
              <a:buFont typeface="Arial" panose="020B0604020202020204" pitchFamily="34" charset="0"/>
              <a:buChar char="•"/>
            </a:pPr>
            <a:r>
              <a:rPr lang="en-IN" sz="1400" dirty="0" smtClean="0">
                <a:solidFill>
                  <a:schemeClr val="bg1">
                    <a:lumMod val="65000"/>
                  </a:schemeClr>
                </a:solidFill>
              </a:rPr>
              <a:t>Warehouse and distribution optimization</a:t>
            </a:r>
          </a:p>
          <a:p>
            <a:pPr marL="285750" indent="-285750">
              <a:buFont typeface="Arial" panose="020B0604020202020204" pitchFamily="34" charset="0"/>
              <a:buChar char="•"/>
            </a:pPr>
            <a:r>
              <a:rPr lang="en-IN" sz="1400" dirty="0" smtClean="0">
                <a:solidFill>
                  <a:schemeClr val="bg1">
                    <a:lumMod val="65000"/>
                  </a:schemeClr>
                </a:solidFill>
              </a:rPr>
              <a:t>Supply chain scenario simulation</a:t>
            </a:r>
          </a:p>
        </p:txBody>
      </p:sp>
      <p:sp>
        <p:nvSpPr>
          <p:cNvPr id="94" name="Rectangle 93"/>
          <p:cNvSpPr/>
          <p:nvPr/>
        </p:nvSpPr>
        <p:spPr>
          <a:xfrm>
            <a:off x="2643188" y="4216214"/>
            <a:ext cx="3196744" cy="930931"/>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Equipment, system and unit level performance, downtime, maintenance and productivity dashboards</a:t>
            </a:r>
            <a:endParaRPr lang="en-IN" sz="1400" dirty="0">
              <a:solidFill>
                <a:schemeClr val="bg1">
                  <a:lumMod val="65000"/>
                </a:schemeClr>
              </a:solidFill>
            </a:endParaRPr>
          </a:p>
        </p:txBody>
      </p:sp>
      <p:sp>
        <p:nvSpPr>
          <p:cNvPr id="95" name="Rectangle 94"/>
          <p:cNvSpPr/>
          <p:nvPr/>
        </p:nvSpPr>
        <p:spPr>
          <a:xfrm>
            <a:off x="5976553" y="4216214"/>
            <a:ext cx="2974265" cy="930932"/>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b="1" dirty="0" smtClean="0">
                <a:solidFill>
                  <a:schemeClr val="accent2">
                    <a:lumMod val="50000"/>
                  </a:schemeClr>
                </a:solidFill>
              </a:rPr>
              <a:t>Steel composition and optimization of operating </a:t>
            </a:r>
            <a:r>
              <a:rPr lang="en-IN" sz="1400" b="1" dirty="0" err="1" smtClean="0">
                <a:solidFill>
                  <a:schemeClr val="accent2">
                    <a:lumMod val="50000"/>
                  </a:schemeClr>
                </a:solidFill>
              </a:rPr>
              <a:t>paremeters</a:t>
            </a:r>
            <a:r>
              <a:rPr lang="en-IN" sz="1400" b="1" dirty="0" smtClean="0">
                <a:solidFill>
                  <a:schemeClr val="accent2">
                    <a:lumMod val="50000"/>
                  </a:schemeClr>
                </a:solidFill>
              </a:rPr>
              <a:t>– LD2 (with GTO)</a:t>
            </a:r>
            <a:endParaRPr lang="en-IN" sz="1400" b="1" dirty="0">
              <a:solidFill>
                <a:schemeClr val="accent2">
                  <a:lumMod val="50000"/>
                </a:schemeClr>
              </a:solidFill>
            </a:endParaRPr>
          </a:p>
          <a:p>
            <a:pPr marL="285750" indent="-285750">
              <a:buFont typeface="Arial" panose="020B0604020202020204" pitchFamily="34" charset="0"/>
              <a:buChar char="•"/>
            </a:pPr>
            <a:r>
              <a:rPr lang="en-IN" sz="1400" dirty="0" smtClean="0">
                <a:solidFill>
                  <a:schemeClr val="bg1">
                    <a:lumMod val="65000"/>
                  </a:schemeClr>
                </a:solidFill>
              </a:rPr>
              <a:t>Long term life time prediction</a:t>
            </a:r>
            <a:endParaRPr lang="en-IN" sz="1400" dirty="0">
              <a:solidFill>
                <a:schemeClr val="bg1">
                  <a:lumMod val="65000"/>
                </a:schemeClr>
              </a:solidFill>
            </a:endParaRPr>
          </a:p>
        </p:txBody>
      </p:sp>
      <p:sp>
        <p:nvSpPr>
          <p:cNvPr id="96" name="Rectangle 95"/>
          <p:cNvSpPr/>
          <p:nvPr/>
        </p:nvSpPr>
        <p:spPr>
          <a:xfrm>
            <a:off x="9087439" y="4216214"/>
            <a:ext cx="3054555" cy="930931"/>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Unit, system performance simulation</a:t>
            </a:r>
          </a:p>
          <a:p>
            <a:pPr marL="285750" indent="-285750">
              <a:buFont typeface="Arial" panose="020B0604020202020204" pitchFamily="34" charset="0"/>
              <a:buChar char="•"/>
            </a:pPr>
            <a:r>
              <a:rPr lang="en-IN" sz="1400" dirty="0" smtClean="0">
                <a:solidFill>
                  <a:schemeClr val="bg1">
                    <a:lumMod val="65000"/>
                  </a:schemeClr>
                </a:solidFill>
              </a:rPr>
              <a:t>Optimizing preventive maintenance</a:t>
            </a:r>
            <a:endParaRPr lang="en-IN" sz="1400" dirty="0">
              <a:solidFill>
                <a:schemeClr val="bg1">
                  <a:lumMod val="65000"/>
                </a:schemeClr>
              </a:solidFill>
            </a:endParaRPr>
          </a:p>
        </p:txBody>
      </p:sp>
      <p:sp>
        <p:nvSpPr>
          <p:cNvPr id="97" name="Rectangle 96"/>
          <p:cNvSpPr/>
          <p:nvPr/>
        </p:nvSpPr>
        <p:spPr>
          <a:xfrm>
            <a:off x="2643188" y="5219504"/>
            <a:ext cx="3196744" cy="102230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a:solidFill>
                  <a:schemeClr val="bg1">
                    <a:lumMod val="65000"/>
                  </a:schemeClr>
                </a:solidFill>
              </a:rPr>
              <a:t>Spend dashboard</a:t>
            </a:r>
          </a:p>
          <a:p>
            <a:pPr marL="285750" indent="-285750">
              <a:buFont typeface="Arial" panose="020B0604020202020204" pitchFamily="34" charset="0"/>
              <a:buChar char="•"/>
            </a:pPr>
            <a:r>
              <a:rPr lang="en-IN" sz="1400" dirty="0">
                <a:solidFill>
                  <a:schemeClr val="bg1">
                    <a:lumMod val="65000"/>
                  </a:schemeClr>
                </a:solidFill>
              </a:rPr>
              <a:t>Revenue and COGS driver dashboard</a:t>
            </a:r>
          </a:p>
          <a:p>
            <a:pPr marL="285750" indent="-285750">
              <a:buFont typeface="Arial" panose="020B0604020202020204" pitchFamily="34" charset="0"/>
              <a:buChar char="•"/>
            </a:pPr>
            <a:r>
              <a:rPr lang="en-IN" sz="1400" dirty="0">
                <a:solidFill>
                  <a:schemeClr val="bg1">
                    <a:lumMod val="65000"/>
                  </a:schemeClr>
                </a:solidFill>
              </a:rPr>
              <a:t>Workforce productivity, safety, scheduling</a:t>
            </a:r>
          </a:p>
        </p:txBody>
      </p:sp>
      <p:sp>
        <p:nvSpPr>
          <p:cNvPr id="98" name="Rectangle 97"/>
          <p:cNvSpPr/>
          <p:nvPr/>
        </p:nvSpPr>
        <p:spPr>
          <a:xfrm>
            <a:off x="5976553" y="5208906"/>
            <a:ext cx="2974265" cy="102230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Predict spend movement</a:t>
            </a:r>
          </a:p>
          <a:p>
            <a:pPr marL="285750" indent="-285750">
              <a:buFont typeface="Arial" panose="020B0604020202020204" pitchFamily="34" charset="0"/>
              <a:buChar char="•"/>
            </a:pPr>
            <a:r>
              <a:rPr lang="en-IN" sz="1400" dirty="0" smtClean="0">
                <a:solidFill>
                  <a:schemeClr val="bg1">
                    <a:lumMod val="65000"/>
                  </a:schemeClr>
                </a:solidFill>
              </a:rPr>
              <a:t>Workforce performance and productivity prediction </a:t>
            </a:r>
          </a:p>
        </p:txBody>
      </p:sp>
      <p:sp>
        <p:nvSpPr>
          <p:cNvPr id="99" name="Rectangle 98"/>
          <p:cNvSpPr/>
          <p:nvPr/>
        </p:nvSpPr>
        <p:spPr>
          <a:xfrm>
            <a:off x="9087438" y="5219503"/>
            <a:ext cx="3054556" cy="1022304"/>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dirty="0" smtClean="0">
                <a:solidFill>
                  <a:schemeClr val="bg1">
                    <a:lumMod val="65000"/>
                  </a:schemeClr>
                </a:solidFill>
              </a:rPr>
              <a:t>Spend, revenue and COGS driver sensitivity analysis and simulation</a:t>
            </a:r>
          </a:p>
          <a:p>
            <a:pPr marL="285750" indent="-285750">
              <a:buFont typeface="Arial" panose="020B0604020202020204" pitchFamily="34" charset="0"/>
              <a:buChar char="•"/>
            </a:pPr>
            <a:r>
              <a:rPr lang="en-IN" sz="1400" dirty="0" smtClean="0">
                <a:solidFill>
                  <a:schemeClr val="bg1">
                    <a:lumMod val="65000"/>
                  </a:schemeClr>
                </a:solidFill>
              </a:rPr>
              <a:t>Revenue assurance analysis</a:t>
            </a:r>
          </a:p>
          <a:p>
            <a:pPr marL="285750" indent="-285750">
              <a:buFont typeface="Arial" panose="020B0604020202020204" pitchFamily="34" charset="0"/>
              <a:buChar char="•"/>
            </a:pPr>
            <a:r>
              <a:rPr lang="en-IN" sz="1400" dirty="0" smtClean="0">
                <a:solidFill>
                  <a:schemeClr val="bg1">
                    <a:lumMod val="65000"/>
                  </a:schemeClr>
                </a:solidFill>
              </a:rPr>
              <a:t>Workforce scheduling and optimization</a:t>
            </a:r>
          </a:p>
        </p:txBody>
      </p:sp>
      <p:sp>
        <p:nvSpPr>
          <p:cNvPr id="5" name="TextBox 4"/>
          <p:cNvSpPr txBox="1"/>
          <p:nvPr/>
        </p:nvSpPr>
        <p:spPr>
          <a:xfrm>
            <a:off x="248992" y="760286"/>
            <a:ext cx="2238081" cy="307777"/>
          </a:xfrm>
          <a:prstGeom prst="rect">
            <a:avLst/>
          </a:prstGeom>
          <a:noFill/>
        </p:spPr>
        <p:txBody>
          <a:bodyPr wrap="square" rtlCol="0">
            <a:spAutoFit/>
          </a:bodyPr>
          <a:lstStyle/>
          <a:p>
            <a:r>
              <a:rPr lang="en-IN" sz="1400" b="1" dirty="0" smtClean="0">
                <a:solidFill>
                  <a:schemeClr val="accent2">
                    <a:lumMod val="50000"/>
                  </a:schemeClr>
                </a:solidFill>
              </a:rPr>
              <a:t>Initial discussions </a:t>
            </a:r>
            <a:r>
              <a:rPr lang="en-IN" sz="1400" b="1" dirty="0">
                <a:solidFill>
                  <a:schemeClr val="accent2">
                    <a:lumMod val="50000"/>
                  </a:schemeClr>
                </a:solidFill>
              </a:rPr>
              <a:t>i</a:t>
            </a:r>
            <a:r>
              <a:rPr lang="en-IN" sz="1400" b="1" dirty="0" smtClean="0">
                <a:solidFill>
                  <a:schemeClr val="accent2">
                    <a:lumMod val="50000"/>
                  </a:schemeClr>
                </a:solidFill>
              </a:rPr>
              <a:t>nitiated </a:t>
            </a:r>
            <a:endParaRPr lang="en-IN" sz="1400" b="1" dirty="0">
              <a:solidFill>
                <a:schemeClr val="accent2">
                  <a:lumMod val="50000"/>
                </a:schemeClr>
              </a:solidFill>
            </a:endParaRPr>
          </a:p>
        </p:txBody>
      </p:sp>
      <p:sp>
        <p:nvSpPr>
          <p:cNvPr id="100" name="TextBox 99"/>
          <p:cNvSpPr txBox="1"/>
          <p:nvPr/>
        </p:nvSpPr>
        <p:spPr>
          <a:xfrm>
            <a:off x="248991" y="966867"/>
            <a:ext cx="2238081" cy="307777"/>
          </a:xfrm>
          <a:prstGeom prst="rect">
            <a:avLst/>
          </a:prstGeom>
          <a:noFill/>
        </p:spPr>
        <p:txBody>
          <a:bodyPr wrap="square" rtlCol="0">
            <a:spAutoFit/>
          </a:bodyPr>
          <a:lstStyle/>
          <a:p>
            <a:r>
              <a:rPr lang="en-IN" sz="1400" b="1" dirty="0" smtClean="0">
                <a:solidFill>
                  <a:schemeClr val="bg1">
                    <a:lumMod val="65000"/>
                  </a:schemeClr>
                </a:solidFill>
              </a:rPr>
              <a:t>Ideation from Tata </a:t>
            </a:r>
            <a:r>
              <a:rPr lang="en-IN" sz="1400" b="1" dirty="0" err="1" smtClean="0">
                <a:solidFill>
                  <a:schemeClr val="bg1">
                    <a:lumMod val="65000"/>
                  </a:schemeClr>
                </a:solidFill>
              </a:rPr>
              <a:t>iQ</a:t>
            </a:r>
            <a:endParaRPr lang="en-IN" sz="1400" b="1" dirty="0">
              <a:solidFill>
                <a:schemeClr val="bg1">
                  <a:lumMod val="65000"/>
                </a:schemeClr>
              </a:solidFill>
            </a:endParaRPr>
          </a:p>
        </p:txBody>
      </p:sp>
    </p:spTree>
    <p:extLst>
      <p:ext uri="{BB962C8B-B14F-4D97-AF65-F5344CB8AC3E}">
        <p14:creationId xmlns:p14="http://schemas.microsoft.com/office/powerpoint/2010/main" val="8340390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237066"/>
            <a:ext cx="12192000" cy="523220"/>
            <a:chOff x="1" y="291779"/>
            <a:chExt cx="12192000" cy="523220"/>
          </a:xfrm>
        </p:grpSpPr>
        <p:cxnSp>
          <p:nvCxnSpPr>
            <p:cNvPr id="6" name="Straight Connector 5"/>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02043" y="291779"/>
              <a:ext cx="518802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Engagement Roadmap</a:t>
              </a:r>
            </a:p>
          </p:txBody>
        </p:sp>
      </p:grpSp>
      <p:sp>
        <p:nvSpPr>
          <p:cNvPr id="79" name="TextBox 78"/>
          <p:cNvSpPr txBox="1"/>
          <p:nvPr/>
        </p:nvSpPr>
        <p:spPr>
          <a:xfrm>
            <a:off x="241826" y="5143928"/>
            <a:ext cx="2573783" cy="400110"/>
          </a:xfrm>
          <a:prstGeom prst="rect">
            <a:avLst/>
          </a:prstGeom>
          <a:noFill/>
        </p:spPr>
        <p:txBody>
          <a:bodyPr wrap="none" rtlCol="0">
            <a:spAutoFit/>
          </a:bodyPr>
          <a:lstStyle/>
          <a:p>
            <a:pPr algn="ctr"/>
            <a:r>
              <a:rPr lang="en-IN" sz="2000" b="1" i="1" dirty="0" smtClean="0"/>
              <a:t>ENGAGEMENT MODEL</a:t>
            </a:r>
            <a:endParaRPr lang="en-IN" sz="2000" b="1" i="1" dirty="0"/>
          </a:p>
        </p:txBody>
      </p:sp>
      <p:pic>
        <p:nvPicPr>
          <p:cNvPr id="2050" name="Picture 2" descr="http://publichealth.ro/wp-content/uploads/2013/11/icon_117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1796" y="4745021"/>
            <a:ext cx="1313612" cy="13136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indoasia-tours.com/images/expert-team-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777" y="5115311"/>
            <a:ext cx="522522" cy="5730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media-cache-ak0.pinimg.com/736x/56/d2/ed/56d2ed685e0441a9b42f9bad9746631c.jp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8687501" y="4895318"/>
            <a:ext cx="1092783" cy="10130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diepersonalentwicklerinnen.at/media/icons/icon-fe.png"/>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10582141" y="5015998"/>
            <a:ext cx="771659" cy="77165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www.marketingmag.com.au/wp-content/uploads/2015/04/three-heads-together-coloured-sl.jpg"/>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3202" y="5104249"/>
            <a:ext cx="1069298" cy="595157"/>
          </a:xfrm>
          <a:prstGeom prst="rect">
            <a:avLst/>
          </a:prstGeom>
          <a:noFill/>
          <a:extLst>
            <a:ext uri="{909E8E84-426E-40DD-AFC4-6F175D3DCCD1}">
              <a14:hiddenFill xmlns:a14="http://schemas.microsoft.com/office/drawing/2010/main">
                <a:solidFill>
                  <a:srgbClr val="FFFFFF"/>
                </a:solidFill>
              </a14:hiddenFill>
            </a:ext>
          </a:extLst>
        </p:spPr>
      </p:pic>
      <p:sp>
        <p:nvSpPr>
          <p:cNvPr id="81" name="Isosceles Triangle 80"/>
          <p:cNvSpPr/>
          <p:nvPr/>
        </p:nvSpPr>
        <p:spPr>
          <a:xfrm rot="5400000">
            <a:off x="4281888" y="5241014"/>
            <a:ext cx="424199" cy="3342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Isosceles Triangle 87"/>
          <p:cNvSpPr/>
          <p:nvPr/>
        </p:nvSpPr>
        <p:spPr>
          <a:xfrm rot="5400000">
            <a:off x="6218664" y="5241014"/>
            <a:ext cx="424199" cy="3342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Isosceles Triangle 88"/>
          <p:cNvSpPr/>
          <p:nvPr/>
        </p:nvSpPr>
        <p:spPr>
          <a:xfrm rot="5400000">
            <a:off x="8228194" y="5234682"/>
            <a:ext cx="424199" cy="3342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Isosceles Triangle 89"/>
          <p:cNvSpPr/>
          <p:nvPr/>
        </p:nvSpPr>
        <p:spPr>
          <a:xfrm rot="5400000">
            <a:off x="9937245" y="5244451"/>
            <a:ext cx="424199" cy="3342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p:cNvSpPr txBox="1"/>
          <p:nvPr/>
        </p:nvSpPr>
        <p:spPr>
          <a:xfrm>
            <a:off x="2892010" y="5720555"/>
            <a:ext cx="1427479" cy="584775"/>
          </a:xfrm>
          <a:prstGeom prst="rect">
            <a:avLst/>
          </a:prstGeom>
          <a:noFill/>
        </p:spPr>
        <p:txBody>
          <a:bodyPr wrap="square" rtlCol="0">
            <a:spAutoFit/>
          </a:bodyPr>
          <a:lstStyle/>
          <a:p>
            <a:pPr algn="ctr"/>
            <a:r>
              <a:rPr lang="en-US" sz="1600" b="1" dirty="0" smtClean="0"/>
              <a:t>Dedicated Team</a:t>
            </a:r>
            <a:endParaRPr lang="en-IN" sz="1600" b="1" dirty="0"/>
          </a:p>
        </p:txBody>
      </p:sp>
      <p:sp>
        <p:nvSpPr>
          <p:cNvPr id="93" name="TextBox 92"/>
          <p:cNvSpPr txBox="1"/>
          <p:nvPr/>
        </p:nvSpPr>
        <p:spPr>
          <a:xfrm>
            <a:off x="4252842" y="5643134"/>
            <a:ext cx="2108386" cy="584775"/>
          </a:xfrm>
          <a:prstGeom prst="rect">
            <a:avLst/>
          </a:prstGeom>
          <a:noFill/>
        </p:spPr>
        <p:txBody>
          <a:bodyPr wrap="square" rtlCol="0">
            <a:spAutoFit/>
          </a:bodyPr>
          <a:lstStyle/>
          <a:p>
            <a:pPr algn="ctr"/>
            <a:r>
              <a:rPr lang="en-US" sz="1600" b="1" dirty="0" smtClean="0"/>
              <a:t>Joint Development with Tata Steel team</a:t>
            </a:r>
            <a:endParaRPr lang="en-IN" sz="1600" b="1" dirty="0"/>
          </a:p>
        </p:txBody>
      </p:sp>
      <p:sp>
        <p:nvSpPr>
          <p:cNvPr id="94" name="TextBox 93"/>
          <p:cNvSpPr txBox="1"/>
          <p:nvPr/>
        </p:nvSpPr>
        <p:spPr>
          <a:xfrm>
            <a:off x="6553906" y="5699406"/>
            <a:ext cx="1427479" cy="584775"/>
          </a:xfrm>
          <a:prstGeom prst="rect">
            <a:avLst/>
          </a:prstGeom>
          <a:noFill/>
        </p:spPr>
        <p:txBody>
          <a:bodyPr wrap="square" rtlCol="0">
            <a:spAutoFit/>
          </a:bodyPr>
          <a:lstStyle/>
          <a:p>
            <a:pPr algn="ctr"/>
            <a:r>
              <a:rPr lang="en-US" sz="1600" b="1" dirty="0" smtClean="0"/>
              <a:t>Co-Creation of Solution</a:t>
            </a:r>
            <a:endParaRPr lang="en-IN" sz="1600" b="1" dirty="0"/>
          </a:p>
        </p:txBody>
      </p:sp>
      <p:sp>
        <p:nvSpPr>
          <p:cNvPr id="95" name="TextBox 94"/>
          <p:cNvSpPr txBox="1"/>
          <p:nvPr/>
        </p:nvSpPr>
        <p:spPr>
          <a:xfrm>
            <a:off x="8462950" y="5715133"/>
            <a:ext cx="1427479" cy="584775"/>
          </a:xfrm>
          <a:prstGeom prst="rect">
            <a:avLst/>
          </a:prstGeom>
          <a:noFill/>
        </p:spPr>
        <p:txBody>
          <a:bodyPr wrap="square" rtlCol="0">
            <a:spAutoFit/>
          </a:bodyPr>
          <a:lstStyle/>
          <a:p>
            <a:pPr algn="ctr"/>
            <a:r>
              <a:rPr lang="en-US" sz="1600" b="1" dirty="0" smtClean="0"/>
              <a:t>Knowledge Transition</a:t>
            </a:r>
            <a:endParaRPr lang="en-IN" sz="1600" b="1" dirty="0"/>
          </a:p>
        </p:txBody>
      </p:sp>
      <p:sp>
        <p:nvSpPr>
          <p:cNvPr id="96" name="TextBox 95"/>
          <p:cNvSpPr txBox="1"/>
          <p:nvPr/>
        </p:nvSpPr>
        <p:spPr>
          <a:xfrm>
            <a:off x="9982200" y="5757621"/>
            <a:ext cx="1963563" cy="584775"/>
          </a:xfrm>
          <a:prstGeom prst="rect">
            <a:avLst/>
          </a:prstGeom>
          <a:noFill/>
        </p:spPr>
        <p:txBody>
          <a:bodyPr wrap="square" rtlCol="0">
            <a:spAutoFit/>
          </a:bodyPr>
          <a:lstStyle/>
          <a:p>
            <a:pPr algn="ctr"/>
            <a:r>
              <a:rPr lang="en-US" sz="1600" b="1" dirty="0" smtClean="0"/>
              <a:t>Tata Steel Capability Development</a:t>
            </a:r>
            <a:endParaRPr lang="en-IN" sz="1600" b="1" dirty="0"/>
          </a:p>
        </p:txBody>
      </p:sp>
      <p:sp>
        <p:nvSpPr>
          <p:cNvPr id="49"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t>15</a:t>
            </a:r>
            <a:endParaRPr lang="en-IN" dirty="0"/>
          </a:p>
        </p:txBody>
      </p:sp>
      <p:pic>
        <p:nvPicPr>
          <p:cNvPr id="2" name="Picture 1"/>
          <p:cNvPicPr>
            <a:picLocks noChangeAspect="1"/>
          </p:cNvPicPr>
          <p:nvPr/>
        </p:nvPicPr>
        <p:blipFill>
          <a:blip r:embed="rId7"/>
          <a:stretch>
            <a:fillRect/>
          </a:stretch>
        </p:blipFill>
        <p:spPr>
          <a:xfrm>
            <a:off x="172884" y="1191290"/>
            <a:ext cx="11891212" cy="2027628"/>
          </a:xfrm>
          <a:prstGeom prst="rect">
            <a:avLst/>
          </a:prstGeom>
        </p:spPr>
      </p:pic>
      <p:sp>
        <p:nvSpPr>
          <p:cNvPr id="39" name="TextBox 38"/>
          <p:cNvSpPr txBox="1"/>
          <p:nvPr/>
        </p:nvSpPr>
        <p:spPr>
          <a:xfrm>
            <a:off x="387243" y="3949375"/>
            <a:ext cx="2145075" cy="400110"/>
          </a:xfrm>
          <a:prstGeom prst="rect">
            <a:avLst/>
          </a:prstGeom>
          <a:noFill/>
        </p:spPr>
        <p:txBody>
          <a:bodyPr wrap="none" rtlCol="0">
            <a:spAutoFit/>
          </a:bodyPr>
          <a:lstStyle/>
          <a:p>
            <a:pPr algn="ctr"/>
            <a:r>
              <a:rPr lang="en-IN" sz="2000" b="1" i="1" dirty="0" smtClean="0"/>
              <a:t>Team Composition</a:t>
            </a:r>
            <a:endParaRPr lang="en-IN" sz="2000" b="1" i="1" dirty="0"/>
          </a:p>
        </p:txBody>
      </p:sp>
      <p:pic>
        <p:nvPicPr>
          <p:cNvPr id="40" name="Picture 4" descr="multitasking : Beautiful business woman looking confident with six arms  Stock Pho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8602" y="3602563"/>
            <a:ext cx="984572" cy="11577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500048" y="3649922"/>
            <a:ext cx="2940245" cy="1095099"/>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5500048" y="3357349"/>
            <a:ext cx="2940245" cy="292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Blended FTE</a:t>
            </a:r>
            <a:endParaRPr lang="en-IN" dirty="0"/>
          </a:p>
        </p:txBody>
      </p:sp>
      <p:sp>
        <p:nvSpPr>
          <p:cNvPr id="8" name="TextBox 7"/>
          <p:cNvSpPr txBox="1"/>
          <p:nvPr/>
        </p:nvSpPr>
        <p:spPr>
          <a:xfrm>
            <a:off x="6376072" y="3766782"/>
            <a:ext cx="2064221" cy="830997"/>
          </a:xfrm>
          <a:prstGeom prst="rect">
            <a:avLst/>
          </a:prstGeom>
          <a:noFill/>
        </p:spPr>
        <p:txBody>
          <a:bodyPr wrap="square" rtlCol="0">
            <a:spAutoFit/>
          </a:bodyPr>
          <a:lstStyle/>
          <a:p>
            <a:r>
              <a:rPr lang="en-IN" sz="1600" dirty="0" smtClean="0"/>
              <a:t>Data engineer</a:t>
            </a:r>
          </a:p>
          <a:p>
            <a:r>
              <a:rPr lang="en-IN" sz="1600" dirty="0" smtClean="0"/>
              <a:t>Data scientist</a:t>
            </a:r>
          </a:p>
          <a:p>
            <a:r>
              <a:rPr lang="en-IN" sz="1600" dirty="0" smtClean="0"/>
              <a:t>Visualization designer</a:t>
            </a:r>
            <a:endParaRPr lang="en-IN" sz="1600" dirty="0"/>
          </a:p>
        </p:txBody>
      </p:sp>
      <p:sp>
        <p:nvSpPr>
          <p:cNvPr id="44" name="Rectangle 43"/>
          <p:cNvSpPr/>
          <p:nvPr/>
        </p:nvSpPr>
        <p:spPr>
          <a:xfrm>
            <a:off x="8607438" y="3651888"/>
            <a:ext cx="3482619" cy="1095099"/>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8607438" y="3359315"/>
            <a:ext cx="3482619" cy="2925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Over &amp; above</a:t>
            </a:r>
            <a:endParaRPr lang="en-IN" dirty="0"/>
          </a:p>
        </p:txBody>
      </p:sp>
      <p:sp>
        <p:nvSpPr>
          <p:cNvPr id="46" name="TextBox 45"/>
          <p:cNvSpPr txBox="1"/>
          <p:nvPr/>
        </p:nvSpPr>
        <p:spPr>
          <a:xfrm>
            <a:off x="9339731" y="3885939"/>
            <a:ext cx="2615295" cy="584775"/>
          </a:xfrm>
          <a:prstGeom prst="rect">
            <a:avLst/>
          </a:prstGeom>
          <a:noFill/>
        </p:spPr>
        <p:txBody>
          <a:bodyPr wrap="square" rtlCol="0">
            <a:spAutoFit/>
          </a:bodyPr>
          <a:lstStyle/>
          <a:p>
            <a:r>
              <a:rPr lang="en-IN" sz="1600" dirty="0" smtClean="0"/>
              <a:t>Senior data scientist and data engineer as analytic reviewer</a:t>
            </a:r>
            <a:endParaRPr lang="en-IN" sz="1600" dirty="0"/>
          </a:p>
        </p:txBody>
      </p:sp>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76689" y="3721178"/>
            <a:ext cx="401856" cy="329522"/>
          </a:xfrm>
          <a:prstGeom prst="rect">
            <a:avLst/>
          </a:prstGeom>
        </p:spPr>
      </p:pic>
      <p:pic>
        <p:nvPicPr>
          <p:cNvPr id="50" name="Picture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27766" y="4246913"/>
            <a:ext cx="518616" cy="413241"/>
          </a:xfrm>
          <a:prstGeom prst="rect">
            <a:avLst/>
          </a:prstGeom>
        </p:spPr>
      </p:pic>
      <p:sp>
        <p:nvSpPr>
          <p:cNvPr id="9" name="Rectangle 8"/>
          <p:cNvSpPr/>
          <p:nvPr/>
        </p:nvSpPr>
        <p:spPr>
          <a:xfrm>
            <a:off x="2905685" y="3378494"/>
            <a:ext cx="2346853" cy="448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Engagement Manager</a:t>
            </a:r>
            <a:endParaRPr lang="en-IN" sz="1600" dirty="0"/>
          </a:p>
        </p:txBody>
      </p:sp>
      <p:sp>
        <p:nvSpPr>
          <p:cNvPr id="51" name="Rectangle 50"/>
          <p:cNvSpPr/>
          <p:nvPr/>
        </p:nvSpPr>
        <p:spPr>
          <a:xfrm>
            <a:off x="2905685" y="4264673"/>
            <a:ext cx="2346853" cy="448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Project Manager</a:t>
            </a:r>
            <a:endParaRPr lang="en-IN" sz="1600" dirty="0"/>
          </a:p>
        </p:txBody>
      </p:sp>
    </p:spTree>
    <p:extLst>
      <p:ext uri="{BB962C8B-B14F-4D97-AF65-F5344CB8AC3E}">
        <p14:creationId xmlns:p14="http://schemas.microsoft.com/office/powerpoint/2010/main" val="24262047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sp>
        <p:nvSpPr>
          <p:cNvPr id="3" name="Rectangle 2"/>
          <p:cNvSpPr/>
          <p:nvPr/>
        </p:nvSpPr>
        <p:spPr>
          <a:xfrm>
            <a:off x="0" y="0"/>
            <a:ext cx="12192000" cy="5410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8" name="Group 7"/>
          <p:cNvGrpSpPr/>
          <p:nvPr/>
        </p:nvGrpSpPr>
        <p:grpSpPr>
          <a:xfrm>
            <a:off x="545221" y="2547738"/>
            <a:ext cx="11107143" cy="1323439"/>
            <a:chOff x="545221" y="1960714"/>
            <a:chExt cx="11107143" cy="1323439"/>
          </a:xfrm>
        </p:grpSpPr>
        <p:sp>
          <p:nvSpPr>
            <p:cNvPr id="5" name="Rectangle 4"/>
            <p:cNvSpPr/>
            <p:nvPr/>
          </p:nvSpPr>
          <p:spPr>
            <a:xfrm>
              <a:off x="545221" y="1960714"/>
              <a:ext cx="11107143" cy="1323439"/>
            </a:xfrm>
            <a:prstGeom prst="rect">
              <a:avLst/>
            </a:prstGeom>
          </p:spPr>
          <p:txBody>
            <a:bodyPr wrap="none">
              <a:spAutoFit/>
            </a:bodyPr>
            <a:lstStyle/>
            <a:p>
              <a:pPr algn="ctr"/>
              <a:r>
                <a:rPr lang="en-IN" sz="4000" dirty="0" smtClean="0">
                  <a:ln/>
                  <a:solidFill>
                    <a:prstClr val="white"/>
                  </a:solidFill>
                  <a:latin typeface="Leelawadee UI" panose="020B0502040204020203" pitchFamily="34" charset="-34"/>
                  <a:cs typeface="Leelawadee UI" panose="020B0502040204020203" pitchFamily="34" charset="-34"/>
                </a:rPr>
                <a:t>Appendix:</a:t>
              </a:r>
            </a:p>
            <a:p>
              <a:pPr algn="ctr"/>
              <a:r>
                <a:rPr lang="en-IN" sz="4000" dirty="0" smtClean="0">
                  <a:ln/>
                  <a:solidFill>
                    <a:prstClr val="white"/>
                  </a:solidFill>
                  <a:latin typeface="Leelawadee UI" panose="020B0502040204020203" pitchFamily="34" charset="-34"/>
                  <a:cs typeface="Leelawadee UI" panose="020B0502040204020203" pitchFamily="34" charset="-34"/>
                </a:rPr>
                <a:t>Why is Tableau a tool of choice for visualization?</a:t>
              </a:r>
              <a:endParaRPr lang="en-IN" sz="4000" dirty="0">
                <a:ln/>
                <a:solidFill>
                  <a:prstClr val="white"/>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81822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32</a:t>
            </a:fld>
            <a:endParaRPr lang="en-US" dirty="0">
              <a:solidFill>
                <a:srgbClr val="0E5580"/>
              </a:solidFill>
            </a:endParaRPr>
          </a:p>
        </p:txBody>
      </p:sp>
      <p:graphicFrame>
        <p:nvGraphicFramePr>
          <p:cNvPr id="9" name="Table 8"/>
          <p:cNvGraphicFramePr>
            <a:graphicFrameLocks noGrp="1"/>
          </p:cNvGraphicFramePr>
          <p:nvPr>
            <p:extLst/>
          </p:nvPr>
        </p:nvGraphicFramePr>
        <p:xfrm>
          <a:off x="395785" y="1798829"/>
          <a:ext cx="3826592" cy="4286126"/>
        </p:xfrm>
        <a:graphic>
          <a:graphicData uri="http://schemas.openxmlformats.org/drawingml/2006/table">
            <a:tbl>
              <a:tblPr/>
              <a:tblGrid>
                <a:gridCol w="758665"/>
                <a:gridCol w="553348"/>
                <a:gridCol w="505892"/>
                <a:gridCol w="491012"/>
                <a:gridCol w="491012"/>
                <a:gridCol w="488462"/>
                <a:gridCol w="538201"/>
              </a:tblGrid>
              <a:tr h="312482">
                <a:tc>
                  <a:txBody>
                    <a:bodyPr/>
                    <a:lstStyle/>
                    <a:p>
                      <a:pPr algn="ctr"/>
                      <a:r>
                        <a:rPr lang="en-GB" sz="1100" b="1" i="0" dirty="0" smtClean="0"/>
                        <a:t>2015</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gridSpan="2">
                  <a:txBody>
                    <a:bodyPr/>
                    <a:lstStyle/>
                    <a:p>
                      <a:pPr algn="ctr"/>
                      <a:r>
                        <a:rPr lang="en-GB" sz="1100" b="1" i="0" dirty="0" smtClean="0"/>
                        <a:t>Delhi</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hMerge="1">
                  <a:txBody>
                    <a:bodyPr/>
                    <a:lstStyle/>
                    <a:p>
                      <a:pPr algn="r"/>
                      <a:endParaRPr lang="en-GB" sz="1000" b="1" i="0" dirty="0"/>
                    </a:p>
                  </a:txBody>
                  <a:tcPr marL="50173" marR="50173" marT="25086" marB="2508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a:r>
                        <a:rPr lang="en-GB" sz="1100" b="1" i="0" dirty="0" smtClean="0"/>
                        <a:t>Mumbai</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hMerge="1">
                  <a:txBody>
                    <a:bodyPr/>
                    <a:lstStyle/>
                    <a:p>
                      <a:pPr algn="r"/>
                      <a:endParaRPr lang="en-GB" sz="1000" b="1" i="0" dirty="0"/>
                    </a:p>
                  </a:txBody>
                  <a:tcPr marL="50173" marR="50173" marT="25086" marB="25086" anchor="ctr">
                    <a:lnL>
                      <a:noFill/>
                    </a:lnL>
                    <a:lnR>
                      <a:noFill/>
                    </a:lnR>
                    <a:lnB w="9525" cap="flat" cmpd="sng" algn="ctr">
                      <a:solidFill>
                        <a:srgbClr val="DDDDDD"/>
                      </a:solidFill>
                      <a:prstDash val="solid"/>
                      <a:round/>
                      <a:headEnd type="none" w="med" len="med"/>
                      <a:tailEnd type="none" w="med" len="med"/>
                    </a:lnB>
                    <a:solidFill>
                      <a:srgbClr val="EEEEEE"/>
                    </a:solidFill>
                  </a:tcPr>
                </a:tc>
                <a:tc gridSpan="2">
                  <a:txBody>
                    <a:bodyPr/>
                    <a:lstStyle/>
                    <a:p>
                      <a:pPr algn="ctr"/>
                      <a:r>
                        <a:rPr lang="en-GB" sz="1100" b="1" i="0" dirty="0" smtClean="0"/>
                        <a:t>Bangalore</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hMerge="1">
                  <a:txBody>
                    <a:bodyPr/>
                    <a:lstStyle/>
                    <a:p>
                      <a:pPr algn="ct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312482">
                <a:tc>
                  <a:txBody>
                    <a:bodyPr/>
                    <a:lstStyle/>
                    <a:p>
                      <a:pPr algn="ctr"/>
                      <a:r>
                        <a:rPr lang="en-GB" sz="1050" b="1" i="0" dirty="0"/>
                        <a:t>Month</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a:t>Price</a:t>
                      </a:r>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a:t>Sales</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a:t>Price</a:t>
                      </a:r>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a:t>Sales</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smtClean="0"/>
                        <a:t>Price</a:t>
                      </a:r>
                      <a:endParaRPr lang="en-GB" sz="1050" b="1" i="0" dirty="0"/>
                    </a:p>
                  </a:txBody>
                  <a:tcPr marL="50173" marR="50173" marT="25086" marB="2508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a:r>
                        <a:rPr lang="en-GB" sz="1050" b="1" i="0" dirty="0" smtClean="0"/>
                        <a:t>Sales</a:t>
                      </a:r>
                      <a:endParaRPr lang="en-GB" sz="1050" b="1" i="0" dirty="0"/>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262344">
                <a:tc>
                  <a:txBody>
                    <a:bodyPr/>
                    <a:lstStyle/>
                    <a:p>
                      <a:pPr algn="ctr"/>
                      <a:r>
                        <a:rPr lang="en-GB" sz="1100" dirty="0"/>
                        <a:t>Jan</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10.0</a:t>
                      </a:r>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8.04</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6.58</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10</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9.14</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dirty="0"/>
                        <a:t>Feb</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6.95</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5.76</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8</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8.14</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12482">
                <a:tc>
                  <a:txBody>
                    <a:bodyPr/>
                    <a:lstStyle/>
                    <a:p>
                      <a:pPr algn="ctr"/>
                      <a:r>
                        <a:rPr lang="en-GB" sz="1100" dirty="0"/>
                        <a:t>Mar</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13.0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7.58</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7.71</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13</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8.74</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dirty="0"/>
                        <a:t>Apr</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9.0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8.81</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8.84</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9</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8.77</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a:t>May</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11.0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8.33</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8.47</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11</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9.26</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a:t>Jun</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14.0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9.96</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7.04</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14</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8.1</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a:t>Jul</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6.0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7.24</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5.25</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6</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6.13</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12482">
                <a:tc>
                  <a:txBody>
                    <a:bodyPr/>
                    <a:lstStyle/>
                    <a:p>
                      <a:pPr algn="ctr"/>
                      <a:r>
                        <a:rPr lang="en-GB" sz="1100" dirty="0"/>
                        <a:t>Aug</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4.0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4.26</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19.0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smtClean="0"/>
                        <a:t>12.5</a:t>
                      </a:r>
                      <a:endParaRPr lang="en-GB" sz="1100" dirty="0"/>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4</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3.1</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312482">
                <a:tc>
                  <a:txBody>
                    <a:bodyPr/>
                    <a:lstStyle/>
                    <a:p>
                      <a:pPr algn="ctr"/>
                      <a:r>
                        <a:rPr lang="en-GB" sz="1100" dirty="0"/>
                        <a:t>Sep</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12.0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smtClean="0"/>
                        <a:t>10.8</a:t>
                      </a:r>
                      <a:endParaRPr lang="en-GB" sz="1100" dirty="0"/>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5.56</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12</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9.13</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dirty="0"/>
                        <a:t>Oct</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7.0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4.82</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a:r>
                        <a:rPr lang="en-GB" sz="1100" dirty="0"/>
                        <a:t>7.91</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7</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7.26</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262344">
                <a:tc>
                  <a:txBody>
                    <a:bodyPr/>
                    <a:lstStyle/>
                    <a:p>
                      <a:pPr algn="ctr"/>
                      <a:r>
                        <a:rPr lang="en-GB" sz="1100" dirty="0"/>
                        <a:t>Nov</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a:t>5.0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dirty="0"/>
                        <a:t>5.68</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dirty="0"/>
                        <a:t>8.0</a:t>
                      </a:r>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100" dirty="0"/>
                        <a:t>6.89</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5</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IN" sz="1100" kern="1200" dirty="0">
                          <a:solidFill>
                            <a:schemeClr val="tx1"/>
                          </a:solidFill>
                          <a:latin typeface="+mn-lt"/>
                          <a:ea typeface="+mn-ea"/>
                          <a:cs typeface="+mn-cs"/>
                        </a:rPr>
                        <a:t>4.74</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2482">
                <a:tc>
                  <a:txBody>
                    <a:bodyPr/>
                    <a:lstStyle/>
                    <a:p>
                      <a:pPr algn="ctr"/>
                      <a:r>
                        <a:rPr lang="en-GB" sz="1050" b="1" dirty="0"/>
                        <a:t>Average</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85000"/>
                      </a:schemeClr>
                    </a:solidFill>
                  </a:tcPr>
                </a:tc>
                <a:tc>
                  <a:txBody>
                    <a:bodyPr/>
                    <a:lstStyle/>
                    <a:p>
                      <a:pPr algn="ctr"/>
                      <a:r>
                        <a:rPr lang="en-GB" sz="1100" b="1" i="0" dirty="0" smtClean="0"/>
                        <a:t>9</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a:r>
                        <a:rPr lang="en-GB" sz="1100" b="1" i="0" dirty="0"/>
                        <a:t>7.50</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a:r>
                        <a:rPr lang="en-GB" sz="1100" b="1" i="0" dirty="0" smtClean="0"/>
                        <a:t>9</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a:r>
                        <a:rPr lang="en-GB" sz="1100" b="1" i="0" dirty="0"/>
                        <a:t>7.50</a:t>
                      </a:r>
                    </a:p>
                  </a:txBody>
                  <a:tcPr marL="50173" marR="50173" marT="25086" marB="25086"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rtl="0" fontAlgn="ctr"/>
                      <a:r>
                        <a:rPr lang="en-IN" sz="1100" b="1" kern="1200" dirty="0" smtClean="0">
                          <a:solidFill>
                            <a:schemeClr val="tx1"/>
                          </a:solidFill>
                          <a:latin typeface="+mn-lt"/>
                          <a:ea typeface="+mn-ea"/>
                          <a:cs typeface="+mn-cs"/>
                        </a:rPr>
                        <a:t>9</a:t>
                      </a:r>
                      <a:endParaRPr lang="en-IN" sz="1100" b="1" kern="1200" dirty="0">
                        <a:solidFill>
                          <a:schemeClr val="tx1"/>
                        </a:solidFill>
                        <a:latin typeface="+mn-lt"/>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c>
                  <a:txBody>
                    <a:bodyPr/>
                    <a:lstStyle/>
                    <a:p>
                      <a:pPr algn="ctr" rtl="0" fontAlgn="ctr"/>
                      <a:r>
                        <a:rPr lang="en-IN" sz="1100" b="1" kern="1200" dirty="0">
                          <a:solidFill>
                            <a:schemeClr val="tx1"/>
                          </a:solidFill>
                          <a:latin typeface="+mn-lt"/>
                          <a:ea typeface="+mn-ea"/>
                          <a:cs typeface="+mn-cs"/>
                        </a:rPr>
                        <a:t>7.5</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noFill/>
                  </a:tcPr>
                </a:tc>
              </a:tr>
              <a:tr h="312482">
                <a:tc>
                  <a:txBody>
                    <a:bodyPr/>
                    <a:lstStyle/>
                    <a:p>
                      <a:pPr algn="ctr"/>
                      <a:r>
                        <a:rPr lang="en-GB" sz="1050" b="1" dirty="0"/>
                        <a:t>Variance</a:t>
                      </a:r>
                    </a:p>
                  </a:txBody>
                  <a:tcPr marL="50173" marR="50173" marT="25086" marB="250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100" b="1" i="0" dirty="0" smtClean="0"/>
                        <a:t>10</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100" b="1" i="0" dirty="0"/>
                        <a:t>3.75</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100" b="1" i="0" dirty="0" smtClean="0"/>
                        <a:t>10</a:t>
                      </a:r>
                      <a:endParaRPr lang="en-GB" sz="1100" b="1" i="0" dirty="0"/>
                    </a:p>
                  </a:txBody>
                  <a:tcPr marL="50173" marR="50173" marT="25086" marB="25086" anchor="ctr">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100" b="1" i="0" dirty="0"/>
                        <a:t>3.75</a:t>
                      </a:r>
                    </a:p>
                  </a:txBody>
                  <a:tcPr marL="50173" marR="50173" marT="25086" marB="25086"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100" b="1" kern="1200" dirty="0">
                          <a:solidFill>
                            <a:schemeClr val="tx1"/>
                          </a:solidFill>
                          <a:latin typeface="+mn-lt"/>
                          <a:ea typeface="+mn-ea"/>
                          <a:cs typeface="+mn-cs"/>
                        </a:rPr>
                        <a:t>10</a:t>
                      </a:r>
                    </a:p>
                  </a:txBody>
                  <a:tcPr marL="0" marR="0"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IN" sz="1100" b="1" kern="1200" dirty="0">
                          <a:solidFill>
                            <a:schemeClr val="tx1"/>
                          </a:solidFill>
                          <a:latin typeface="+mn-lt"/>
                          <a:ea typeface="+mn-ea"/>
                          <a:cs typeface="+mn-cs"/>
                        </a:rPr>
                        <a:t>3.75</a:t>
                      </a:r>
                    </a:p>
                  </a:txBody>
                  <a:tcPr marL="0" marR="0" marT="0" marB="0" anchor="ctr">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TextBox 12"/>
          <p:cNvSpPr txBox="1"/>
          <p:nvPr/>
        </p:nvSpPr>
        <p:spPr>
          <a:xfrm>
            <a:off x="626075" y="6299556"/>
            <a:ext cx="4217821" cy="307777"/>
          </a:xfrm>
          <a:prstGeom prst="rect">
            <a:avLst/>
          </a:prstGeom>
          <a:noFill/>
        </p:spPr>
        <p:txBody>
          <a:bodyPr wrap="none" rtlCol="0">
            <a:spAutoFit/>
          </a:bodyPr>
          <a:lstStyle/>
          <a:p>
            <a:r>
              <a:rPr lang="en-GB" sz="1400" b="1" dirty="0" smtClean="0">
                <a:solidFill>
                  <a:prstClr val="black"/>
                </a:solidFill>
              </a:rPr>
              <a:t>Note</a:t>
            </a:r>
            <a:r>
              <a:rPr lang="en-GB" sz="1400" dirty="0" smtClean="0">
                <a:solidFill>
                  <a:prstClr val="black"/>
                </a:solidFill>
              </a:rPr>
              <a:t> : Average price  &amp; Variance  is the same.</a:t>
            </a:r>
            <a:endParaRPr lang="en-GB" sz="1400" dirty="0">
              <a:solidFill>
                <a:prstClr val="black"/>
              </a:solidFill>
            </a:endParaRPr>
          </a:p>
        </p:txBody>
      </p:sp>
      <p:graphicFrame>
        <p:nvGraphicFramePr>
          <p:cNvPr id="14" name="Chart 13"/>
          <p:cNvGraphicFramePr/>
          <p:nvPr/>
        </p:nvGraphicFramePr>
        <p:xfrm>
          <a:off x="4354876" y="3889612"/>
          <a:ext cx="2673721" cy="24702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p:nvPr/>
        </p:nvGraphicFramePr>
        <p:xfrm>
          <a:off x="6943607" y="3849704"/>
          <a:ext cx="2541586" cy="25238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bwMode="gray">
          <a:xfrm>
            <a:off x="4926843" y="1841160"/>
            <a:ext cx="6677970" cy="1679962"/>
          </a:xfrm>
          <a:prstGeom prst="rect">
            <a:avLst/>
          </a:prstGeom>
        </p:spPr>
        <p:style>
          <a:lnRef idx="2">
            <a:schemeClr val="dk1"/>
          </a:lnRef>
          <a:fillRef idx="1">
            <a:schemeClr val="lt1"/>
          </a:fillRef>
          <a:effectRef idx="0">
            <a:schemeClr val="dk1"/>
          </a:effectRef>
          <a:fontRef idx="minor">
            <a:schemeClr val="dk1"/>
          </a:fontRef>
        </p:style>
        <p:txBody>
          <a:bodyPr vert="horz" wrap="square" lIns="91440" tIns="45720" rIns="91440" bIns="45720" rtlCol="0" anchor="ctr">
            <a:noAutofit/>
          </a:bodyPr>
          <a:lstStyle/>
          <a:p>
            <a:pPr marL="342900" indent="-260350"/>
            <a:r>
              <a:rPr lang="en-US" sz="1400" dirty="0" smtClean="0">
                <a:solidFill>
                  <a:prstClr val="black"/>
                </a:solidFill>
                <a:latin typeface="Leelawadee UI" panose="020B0502040204020203" pitchFamily="34" charset="-34"/>
                <a:cs typeface="Leelawadee UI" panose="020B0502040204020203" pitchFamily="34" charset="-34"/>
              </a:rPr>
              <a:t>Visualization  helps to:</a:t>
            </a:r>
          </a:p>
          <a:p>
            <a:pPr marL="342900" indent="-260350"/>
            <a:endParaRPr lang="en-US" sz="1400" dirty="0" smtClean="0">
              <a:solidFill>
                <a:prstClr val="black"/>
              </a:solidFill>
              <a:latin typeface="Leelawadee UI" panose="020B0502040204020203" pitchFamily="34" charset="-34"/>
              <a:cs typeface="Leelawadee UI" panose="020B0502040204020203" pitchFamily="34" charset="-34"/>
            </a:endParaRPr>
          </a:p>
          <a:p>
            <a:pPr marL="263525" indent="-180975">
              <a:buFont typeface="Arial" pitchFamily="34" charset="0"/>
              <a:buChar char="•"/>
            </a:pPr>
            <a:r>
              <a:rPr lang="en-US" sz="1400" dirty="0" smtClean="0">
                <a:solidFill>
                  <a:prstClr val="black"/>
                </a:solidFill>
                <a:latin typeface="Leelawadee UI" panose="020B0502040204020203" pitchFamily="34" charset="-34"/>
                <a:cs typeface="Leelawadee UI" panose="020B0502040204020203" pitchFamily="34" charset="-34"/>
              </a:rPr>
              <a:t>Analyze      :  Visual Comprehension is much faster than reading </a:t>
            </a:r>
          </a:p>
          <a:p>
            <a:pPr marL="263525" indent="-180975">
              <a:buFont typeface="Arial" pitchFamily="34" charset="0"/>
              <a:buChar char="•"/>
            </a:pPr>
            <a:r>
              <a:rPr lang="en-US" sz="1400" dirty="0" smtClean="0">
                <a:solidFill>
                  <a:prstClr val="black"/>
                </a:solidFill>
                <a:latin typeface="Leelawadee UI" panose="020B0502040204020203" pitchFamily="34" charset="-34"/>
                <a:cs typeface="Leelawadee UI" panose="020B0502040204020203" pitchFamily="34" charset="-34"/>
              </a:rPr>
              <a:t>Discover     :   Interactive visualizations lead to information discovery</a:t>
            </a:r>
          </a:p>
          <a:p>
            <a:pPr marL="263525" indent="-180975">
              <a:buFont typeface="Arial" pitchFamily="34" charset="0"/>
              <a:buChar char="•"/>
            </a:pPr>
            <a:r>
              <a:rPr lang="en-US" sz="1400" dirty="0" smtClean="0">
                <a:solidFill>
                  <a:prstClr val="black"/>
                </a:solidFill>
                <a:latin typeface="Leelawadee UI" panose="020B0502040204020203" pitchFamily="34" charset="-34"/>
                <a:cs typeface="Leelawadee UI" panose="020B0502040204020203" pitchFamily="34" charset="-34"/>
              </a:rPr>
              <a:t>Tell a Story  :  Great speaker use Visuals to make memorable story</a:t>
            </a:r>
          </a:p>
          <a:p>
            <a:pPr marL="342900" indent="-342900">
              <a:buFont typeface="Arial" pitchFamily="34" charset="0"/>
              <a:buChar char="•"/>
            </a:pPr>
            <a:endParaRPr lang="en-IN" sz="1200" dirty="0" smtClean="0">
              <a:solidFill>
                <a:prstClr val="black"/>
              </a:solidFill>
              <a:latin typeface="Leelawadee UI" panose="020B0502040204020203" pitchFamily="34" charset="-34"/>
              <a:cs typeface="Leelawadee UI" panose="020B0502040204020203" pitchFamily="34" charset="-34"/>
            </a:endParaRPr>
          </a:p>
        </p:txBody>
      </p:sp>
      <p:graphicFrame>
        <p:nvGraphicFramePr>
          <p:cNvPr id="18" name="Chart 17"/>
          <p:cNvGraphicFramePr/>
          <p:nvPr/>
        </p:nvGraphicFramePr>
        <p:xfrm>
          <a:off x="9473821" y="3831610"/>
          <a:ext cx="2536209" cy="2541895"/>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28"/>
          <p:cNvSpPr/>
          <p:nvPr/>
        </p:nvSpPr>
        <p:spPr>
          <a:xfrm>
            <a:off x="121675" y="628721"/>
            <a:ext cx="11948652" cy="584775"/>
          </a:xfrm>
          <a:prstGeom prst="rect">
            <a:avLst/>
          </a:prstGeom>
        </p:spPr>
        <p:txBody>
          <a:bodyPr wrap="square" anchor="t">
            <a:spAutoFit/>
          </a:bodyPr>
          <a:lstStyle/>
          <a:p>
            <a:pPr algn="ctr"/>
            <a:r>
              <a:rPr lang="en-IN" sz="1600" dirty="0">
                <a:solidFill>
                  <a:prstClr val="black"/>
                </a:solidFill>
                <a:latin typeface="Leelawadee UI" panose="020B0502040204020203" pitchFamily="34" charset="-34"/>
                <a:cs typeface="Leelawadee UI" panose="020B0502040204020203" pitchFamily="34" charset="-34"/>
              </a:rPr>
              <a:t>Visualization is any technique of creating images, diagrams, or animations to communicate a message and it has been an effective way to communicate both abstract and concrete ideas</a:t>
            </a:r>
            <a:r>
              <a:rPr lang="en-IN" sz="1600" dirty="0" smtClean="0">
                <a:solidFill>
                  <a:prstClr val="black"/>
                </a:solidFill>
                <a:latin typeface="Leelawadee UI" panose="020B0502040204020203" pitchFamily="34" charset="-34"/>
                <a:cs typeface="Leelawadee UI" panose="020B0502040204020203" pitchFamily="34" charset="-34"/>
              </a:rPr>
              <a:t>.</a:t>
            </a:r>
            <a:endParaRPr lang="en-IN" sz="1600" dirty="0">
              <a:solidFill>
                <a:prstClr val="black"/>
              </a:solidFill>
              <a:latin typeface="Leelawadee UI" panose="020B0502040204020203" pitchFamily="34" charset="-34"/>
              <a:cs typeface="Leelawadee UI" panose="020B0502040204020203" pitchFamily="34" charset="-34"/>
            </a:endParaRPr>
          </a:p>
        </p:txBody>
      </p:sp>
      <p:sp>
        <p:nvSpPr>
          <p:cNvPr id="30" name="Rectangle 29"/>
          <p:cNvSpPr/>
          <p:nvPr/>
        </p:nvSpPr>
        <p:spPr>
          <a:xfrm>
            <a:off x="4843896" y="248176"/>
            <a:ext cx="2504212" cy="461665"/>
          </a:xfrm>
          <a:prstGeom prst="rect">
            <a:avLst/>
          </a:prstGeom>
          <a:solidFill>
            <a:schemeClr val="bg1"/>
          </a:solidFill>
        </p:spPr>
        <p:txBody>
          <a:bodyPr wrap="none" anchor="t">
            <a:spAutoFit/>
          </a:bodyPr>
          <a:lstStyle/>
          <a:p>
            <a:pPr algn="ctr"/>
            <a:r>
              <a:rPr lang="en-US" sz="2400" b="1" dirty="0" smtClean="0">
                <a:solidFill>
                  <a:srgbClr val="0070C0"/>
                </a:solidFill>
                <a:latin typeface="Leelawadee UI" panose="020B0502040204020203" pitchFamily="34" charset="-34"/>
                <a:cs typeface="Leelawadee UI" panose="020B0502040204020203" pitchFamily="34" charset="-34"/>
              </a:rPr>
              <a:t>Why Visualize ?</a:t>
            </a:r>
            <a:r>
              <a:rPr lang="en-IN" sz="2400" b="1" dirty="0" smtClean="0">
                <a:solidFill>
                  <a:srgbClr val="0070C0"/>
                </a:solidFill>
                <a:latin typeface="Leelawadee UI" panose="020B0502040204020203" pitchFamily="34" charset="-34"/>
                <a:cs typeface="Leelawadee UI" panose="020B0502040204020203" pitchFamily="34" charset="-34"/>
              </a:rPr>
              <a:t> </a:t>
            </a:r>
            <a:endParaRPr lang="en-IN" sz="2400" b="1" dirty="0">
              <a:solidFill>
                <a:srgbClr val="0070C0"/>
              </a:solidFill>
              <a:latin typeface="Leelawadee UI" panose="020B0502040204020203" pitchFamily="34" charset="-34"/>
              <a:cs typeface="Leelawadee UI" panose="020B0502040204020203" pitchFamily="34" charset="-34"/>
            </a:endParaRPr>
          </a:p>
        </p:txBody>
      </p:sp>
      <p:sp>
        <p:nvSpPr>
          <p:cNvPr id="11"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24</a:t>
            </a:r>
            <a:endParaRPr lang="en-IN" dirty="0">
              <a:solidFill>
                <a:srgbClr val="000000">
                  <a:tint val="75000"/>
                </a:srgbClr>
              </a:solidFill>
            </a:endParaRPr>
          </a:p>
        </p:txBody>
      </p:sp>
    </p:spTree>
    <p:extLst>
      <p:ext uri="{BB962C8B-B14F-4D97-AF65-F5344CB8AC3E}">
        <p14:creationId xmlns:p14="http://schemas.microsoft.com/office/powerpoint/2010/main" val="424421019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bwMode="gray">
          <a:xfrm>
            <a:off x="2986772" y="2068805"/>
            <a:ext cx="1705155" cy="736180"/>
          </a:xfrm>
          <a:prstGeom prst="rect">
            <a:avLst/>
          </a:prstGeom>
          <a:ln>
            <a:noFill/>
          </a:ln>
          <a:effectLst/>
        </p:spPr>
        <p:txBody>
          <a:bodyPr vert="horz" wrap="square" lIns="91440" tIns="45720" rIns="91440" bIns="45720" rtlCol="0" anchor="ctr">
            <a:noAutofit/>
          </a:bodyPr>
          <a:lstStyle/>
          <a:p>
            <a:r>
              <a:rPr lang="en-US" dirty="0" smtClean="0">
                <a:solidFill>
                  <a:prstClr val="black"/>
                </a:solidFill>
              </a:rPr>
              <a:t>Question</a:t>
            </a:r>
            <a:endParaRPr lang="en-IN" dirty="0" smtClean="0">
              <a:solidFill>
                <a:prstClr val="black"/>
              </a:solidFill>
            </a:endParaRPr>
          </a:p>
        </p:txBody>
      </p:sp>
      <p:sp>
        <p:nvSpPr>
          <p:cNvPr id="16" name="TextBox 15"/>
          <p:cNvSpPr txBox="1"/>
          <p:nvPr/>
        </p:nvSpPr>
        <p:spPr bwMode="gray">
          <a:xfrm>
            <a:off x="6032497" y="2084728"/>
            <a:ext cx="2255202" cy="736180"/>
          </a:xfrm>
          <a:prstGeom prst="rect">
            <a:avLst/>
          </a:prstGeom>
          <a:ln>
            <a:noFill/>
          </a:ln>
          <a:effectLst/>
        </p:spPr>
        <p:txBody>
          <a:bodyPr vert="horz" wrap="square" lIns="91440" tIns="45720" rIns="91440" bIns="45720" rtlCol="0" anchor="ctr">
            <a:noAutofit/>
          </a:bodyPr>
          <a:lstStyle/>
          <a:p>
            <a:pPr algn="ctr"/>
            <a:r>
              <a:rPr lang="en-US" dirty="0" smtClean="0">
                <a:solidFill>
                  <a:prstClr val="black"/>
                </a:solidFill>
              </a:rPr>
              <a:t>Gathering data</a:t>
            </a:r>
            <a:endParaRPr lang="en-IN" dirty="0" smtClean="0">
              <a:solidFill>
                <a:prstClr val="black"/>
              </a:solidFill>
            </a:endParaRPr>
          </a:p>
        </p:txBody>
      </p:sp>
      <p:sp>
        <p:nvSpPr>
          <p:cNvPr id="17" name="TextBox 16"/>
          <p:cNvSpPr txBox="1"/>
          <p:nvPr/>
        </p:nvSpPr>
        <p:spPr bwMode="gray">
          <a:xfrm>
            <a:off x="6536935" y="5799491"/>
            <a:ext cx="2362266" cy="736180"/>
          </a:xfrm>
          <a:prstGeom prst="rect">
            <a:avLst/>
          </a:prstGeom>
          <a:ln>
            <a:noFill/>
          </a:ln>
          <a:effectLst/>
        </p:spPr>
        <p:txBody>
          <a:bodyPr vert="horz" wrap="square" lIns="91440" tIns="45720" rIns="91440" bIns="45720" rtlCol="0" anchor="ctr">
            <a:noAutofit/>
          </a:bodyPr>
          <a:lstStyle/>
          <a:p>
            <a:pPr algn="ctr"/>
            <a:r>
              <a:rPr lang="en-US" dirty="0" smtClean="0">
                <a:solidFill>
                  <a:prstClr val="black"/>
                </a:solidFill>
              </a:rPr>
              <a:t>Exploring Data</a:t>
            </a:r>
            <a:endParaRPr lang="en-IN" dirty="0" smtClean="0">
              <a:solidFill>
                <a:prstClr val="black"/>
              </a:solidFill>
            </a:endParaRPr>
          </a:p>
        </p:txBody>
      </p:sp>
      <p:sp>
        <p:nvSpPr>
          <p:cNvPr id="19" name="TextBox 18"/>
          <p:cNvSpPr txBox="1"/>
          <p:nvPr/>
        </p:nvSpPr>
        <p:spPr bwMode="gray">
          <a:xfrm>
            <a:off x="8975780" y="4138664"/>
            <a:ext cx="2255202" cy="736180"/>
          </a:xfrm>
          <a:prstGeom prst="rect">
            <a:avLst/>
          </a:prstGeom>
          <a:ln>
            <a:noFill/>
          </a:ln>
          <a:effectLst/>
        </p:spPr>
        <p:txBody>
          <a:bodyPr vert="horz" wrap="square" lIns="91440" tIns="45720" rIns="91440" bIns="45720" rtlCol="0" anchor="ctr">
            <a:noAutofit/>
          </a:bodyPr>
          <a:lstStyle/>
          <a:p>
            <a:pPr algn="ctr"/>
            <a:r>
              <a:rPr lang="en-US" dirty="0" smtClean="0">
                <a:solidFill>
                  <a:prstClr val="black"/>
                </a:solidFill>
              </a:rPr>
              <a:t>Structured Data</a:t>
            </a:r>
            <a:endParaRPr lang="en-IN" dirty="0" smtClean="0">
              <a:solidFill>
                <a:prstClr val="black"/>
              </a:solidFill>
            </a:endParaRPr>
          </a:p>
        </p:txBody>
      </p:sp>
      <p:sp>
        <p:nvSpPr>
          <p:cNvPr id="20" name="TextBox 19"/>
          <p:cNvSpPr txBox="1"/>
          <p:nvPr/>
        </p:nvSpPr>
        <p:spPr bwMode="gray">
          <a:xfrm>
            <a:off x="1933888" y="5805850"/>
            <a:ext cx="2777748" cy="736180"/>
          </a:xfrm>
          <a:prstGeom prst="rect">
            <a:avLst/>
          </a:prstGeom>
          <a:ln>
            <a:noFill/>
          </a:ln>
          <a:effectLst/>
        </p:spPr>
        <p:txBody>
          <a:bodyPr vert="horz" wrap="square" lIns="91440" tIns="45720" rIns="91440" bIns="45720" rtlCol="0" anchor="ctr">
            <a:noAutofit/>
          </a:bodyPr>
          <a:lstStyle/>
          <a:p>
            <a:pPr algn="ctr"/>
            <a:r>
              <a:rPr lang="en-US" dirty="0" smtClean="0">
                <a:solidFill>
                  <a:prstClr val="black"/>
                </a:solidFill>
              </a:rPr>
              <a:t>Communicating ideas</a:t>
            </a:r>
            <a:endParaRPr lang="en-IN" dirty="0" smtClean="0">
              <a:solidFill>
                <a:prstClr val="black"/>
              </a:solidFill>
            </a:endParaRPr>
          </a:p>
        </p:txBody>
      </p:sp>
      <p:sp>
        <p:nvSpPr>
          <p:cNvPr id="26" name="Arc 25"/>
          <p:cNvSpPr/>
          <p:nvPr/>
        </p:nvSpPr>
        <p:spPr>
          <a:xfrm>
            <a:off x="5823924" y="2492423"/>
            <a:ext cx="4345391" cy="2705464"/>
          </a:xfrm>
          <a:prstGeom prst="arc">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7" name="Arc 26"/>
          <p:cNvSpPr/>
          <p:nvPr/>
        </p:nvSpPr>
        <p:spPr>
          <a:xfrm rot="16049412">
            <a:off x="953179" y="2526903"/>
            <a:ext cx="3580431" cy="3585322"/>
          </a:xfrm>
          <a:prstGeom prst="arc">
            <a:avLst>
              <a:gd name="adj1" fmla="val 12126453"/>
              <a:gd name="adj2" fmla="val 21316083"/>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cxnSp>
        <p:nvCxnSpPr>
          <p:cNvPr id="29" name="Straight Connector 28"/>
          <p:cNvCxnSpPr/>
          <p:nvPr/>
        </p:nvCxnSpPr>
        <p:spPr>
          <a:xfrm flipV="1">
            <a:off x="4060818" y="2448757"/>
            <a:ext cx="2035182" cy="18410"/>
          </a:xfrm>
          <a:prstGeom prst="line">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46290" y="6155138"/>
            <a:ext cx="1832865" cy="18802"/>
          </a:xfrm>
          <a:prstGeom prst="line">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Arc 33"/>
          <p:cNvSpPr/>
          <p:nvPr/>
        </p:nvSpPr>
        <p:spPr>
          <a:xfrm rot="5400000">
            <a:off x="7108632" y="2936802"/>
            <a:ext cx="2245283" cy="3876083"/>
          </a:xfrm>
          <a:prstGeom prst="arc">
            <a:avLst>
              <a:gd name="adj1" fmla="val 16215686"/>
              <a:gd name="adj2" fmla="val 19630857"/>
            </a:avLst>
          </a:prstGeom>
          <a:ln>
            <a:solidFill>
              <a:schemeClr val="tx2">
                <a:lumMod val="60000"/>
                <a:lumOff val="4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35" name="Oval 34"/>
          <p:cNvSpPr/>
          <p:nvPr/>
        </p:nvSpPr>
        <p:spPr>
          <a:xfrm>
            <a:off x="2536394" y="2410444"/>
            <a:ext cx="238355" cy="257664"/>
          </a:xfrm>
          <a:prstGeom prst="ellipse">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6" name="Oval 35"/>
          <p:cNvSpPr/>
          <p:nvPr/>
        </p:nvSpPr>
        <p:spPr>
          <a:xfrm>
            <a:off x="6001593" y="2329130"/>
            <a:ext cx="238355" cy="257664"/>
          </a:xfrm>
          <a:prstGeom prst="ellipse">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7" name="Oval 36"/>
          <p:cNvSpPr/>
          <p:nvPr/>
        </p:nvSpPr>
        <p:spPr>
          <a:xfrm>
            <a:off x="8649989" y="5825424"/>
            <a:ext cx="238355" cy="257664"/>
          </a:xfrm>
          <a:prstGeom prst="ellipse">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8" name="Oval 37"/>
          <p:cNvSpPr/>
          <p:nvPr/>
        </p:nvSpPr>
        <p:spPr>
          <a:xfrm>
            <a:off x="4683389" y="6014999"/>
            <a:ext cx="238355" cy="257664"/>
          </a:xfrm>
          <a:prstGeom prst="ellipse">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9" name="Oval 38"/>
          <p:cNvSpPr/>
          <p:nvPr/>
        </p:nvSpPr>
        <p:spPr>
          <a:xfrm>
            <a:off x="10042365" y="3691111"/>
            <a:ext cx="238355" cy="257664"/>
          </a:xfrm>
          <a:prstGeom prst="ellipse">
            <a:avLst/>
          </a:prstGeom>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41" name="Straight Arrow Connector 40"/>
          <p:cNvCxnSpPr/>
          <p:nvPr/>
        </p:nvCxnSpPr>
        <p:spPr>
          <a:xfrm flipH="1" flipV="1">
            <a:off x="3954907" y="2889922"/>
            <a:ext cx="2867337" cy="2573615"/>
          </a:xfrm>
          <a:prstGeom prst="straightConnector1">
            <a:avLst/>
          </a:prstGeom>
          <a:ln>
            <a:solidFill>
              <a:schemeClr val="tx2">
                <a:lumMod val="60000"/>
                <a:lumOff val="40000"/>
              </a:schemeClr>
            </a:solidFill>
            <a:prstDash val="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7160098" y="2984201"/>
            <a:ext cx="283766" cy="2400296"/>
          </a:xfrm>
          <a:prstGeom prst="straightConnector1">
            <a:avLst/>
          </a:prstGeom>
          <a:ln>
            <a:solidFill>
              <a:schemeClr val="tx2">
                <a:lumMod val="60000"/>
                <a:lumOff val="40000"/>
              </a:schemeClr>
            </a:solidFill>
            <a:prstDash val="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8083258" y="4636394"/>
            <a:ext cx="1014875" cy="686255"/>
          </a:xfrm>
          <a:prstGeom prst="straightConnector1">
            <a:avLst/>
          </a:prstGeom>
          <a:ln>
            <a:solidFill>
              <a:schemeClr val="tx2">
                <a:lumMod val="60000"/>
                <a:lumOff val="40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74059" y="670979"/>
            <a:ext cx="10717305" cy="646331"/>
          </a:xfrm>
          <a:prstGeom prst="rect">
            <a:avLst/>
          </a:prstGeom>
        </p:spPr>
        <p:txBody>
          <a:bodyPr wrap="square" anchor="t">
            <a:spAutoFit/>
          </a:bodyPr>
          <a:lstStyle/>
          <a:p>
            <a:pPr algn="ctr"/>
            <a:r>
              <a:rPr lang="en-IN" dirty="0">
                <a:solidFill>
                  <a:prstClr val="black"/>
                </a:solidFill>
                <a:latin typeface="Leelawadee UI" panose="020B0502040204020203" pitchFamily="34" charset="-34"/>
                <a:cs typeface="Leelawadee UI" panose="020B0502040204020203" pitchFamily="34" charset="-34"/>
              </a:rPr>
              <a:t>Real data discovery requires an interactive, visual data discovery tool that makes it easy to explore and communicate data.</a:t>
            </a:r>
          </a:p>
        </p:txBody>
      </p:sp>
      <p:sp>
        <p:nvSpPr>
          <p:cNvPr id="28" name="Rectangle 27"/>
          <p:cNvSpPr/>
          <p:nvPr/>
        </p:nvSpPr>
        <p:spPr>
          <a:xfrm>
            <a:off x="4023576" y="248176"/>
            <a:ext cx="4144853" cy="461665"/>
          </a:xfrm>
          <a:prstGeom prst="rect">
            <a:avLst/>
          </a:prstGeom>
          <a:solidFill>
            <a:schemeClr val="bg1"/>
          </a:solidFill>
        </p:spPr>
        <p:txBody>
          <a:bodyPr wrap="none" anchor="t">
            <a:spAutoFit/>
          </a:bodyPr>
          <a:lstStyle/>
          <a:p>
            <a:pPr algn="ctr"/>
            <a:r>
              <a:rPr lang="en-US" sz="2400" b="1" dirty="0">
                <a:solidFill>
                  <a:srgbClr val="0070C0"/>
                </a:solidFill>
                <a:latin typeface="Leelawadee UI" panose="020B0502040204020203" pitchFamily="34" charset="-34"/>
                <a:cs typeface="Leelawadee UI" panose="020B0502040204020203" pitchFamily="34" charset="-34"/>
              </a:rPr>
              <a:t>Data</a:t>
            </a:r>
            <a:r>
              <a:rPr lang="en-US" sz="2400" b="1" dirty="0" smtClean="0">
                <a:solidFill>
                  <a:srgbClr val="0070C0"/>
                </a:solidFill>
                <a:latin typeface="Leelawadee UI" panose="020B0502040204020203" pitchFamily="34" charset="-34"/>
                <a:cs typeface="Leelawadee UI" panose="020B0502040204020203" pitchFamily="34" charset="-34"/>
              </a:rPr>
              <a:t> Discovery Horse Track</a:t>
            </a:r>
            <a:endParaRPr lang="en-IN" sz="2400" b="1" dirty="0">
              <a:solidFill>
                <a:srgbClr val="0070C0"/>
              </a:solidFill>
              <a:latin typeface="Leelawadee UI" panose="020B0502040204020203" pitchFamily="34" charset="-34"/>
              <a:cs typeface="Leelawadee UI" panose="020B0502040204020203" pitchFamily="34" charset="-34"/>
            </a:endParaRPr>
          </a:p>
        </p:txBody>
      </p:sp>
      <p:pic>
        <p:nvPicPr>
          <p:cNvPr id="1026" name="Picture 2" descr="https://image.freepik.com/free-icon/bald-head-with-question-mark_318-4929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5290" y="1470001"/>
            <a:ext cx="688826" cy="688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conshow.me/media/images/Mixed/line-icon/png/512/data-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2473" y="4237431"/>
            <a:ext cx="637412" cy="6374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issuecenter.net/Content/images/home/iconmonstr-multi-files-4-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2244" y="1389557"/>
            <a:ext cx="773484" cy="77348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lidd.ca/wp/wp-content/uploads/2013/08/icon-current-state-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6156" y="5488365"/>
            <a:ext cx="554005" cy="55400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2" descr="data:image/png;base64,iVBORw0KGgoAAAANSUhEUgAAAMwAAADMCAMAAAAI/LzAAAAAeFBMVEX///8AAAC4uLiDg4MYGBjp6eldXV3f39/X19fw8PCfn587OzvT09NPT08QEBD6+vr09PRpaWlubm68vLyRkZFkZGTIyMixsbHd3d0gICCXl5e6uroeHh50dHQpKSlGRkampqYnJyd+fn5BQUFWVlY0NDSampqJiYl2ymeTAAAKV0lEQVR4nO1d6ZqqMAyVUQRcADdwF0fR93/DC7TQlKag2M4M9+v5N0hLDqRpkqadwcDAwMDAwMDAwMDAwMDAwMDAwMDAwMDAwMDAwMCAIrCft6PlX+cTL/htWT5EsLpbFb5nvy3OR/BOFsRu8tsCfQBnbNXw7K2q2fc6l/6yCb5FLpaV/LZY3bDCuFgjr2t/YahSujdxRslYz47dDS+Xrk0/xwznYo26dbfM2w7Vivg60BGTY9Wlt8DPm84d1VK+iLmMTCdlcQoy01+adsOLjMypS3e/S8ZJZWSWnbr7XTLT/4jMf6Vmig2APcqb3raqpXwRb5jm0H3cd6NmkLYtN+3Gk60WPyGScBkJrqa7kfHugqWrg43kYeP6fbHU7nVDGmsgM8SfVR/DtloqGY62ejLeCHvSvX5b8V3u66+DAsTrIoQaqw+aggn21qLaXUWg8FD29CDXh9FBVXcMnhA1W9a6LvYzuzhX/dBEYYclZjtByYTQLLdkSkdsYmkKzt3asJkLDwnzuVWpY/+VDxoNJiCbbDg/YCE+w+sRmYEDMmcPJPzvFZlBsKVmYIhmMvpFJoezimQ5mR6R8bbR6iueZF3PJvEhmjmCF9gTMt7X+jS+pLk92xPrv0vni+Ej4ixaH8jEp8vZZ0M/BC70MZ2D5YBOZOLpUO7oKyXjbWMhLvOS+pVlRFTufTJ2kk3FG3leVCGZaIL4MFaIZAR3pyTTuHcnTfeROabzSYOw6sg80ZxsGjrYZeu82EdvkXGHU8uaxo2iKiPzRGXOXHIHDQcyHP3XyWzH2c23VYvfpYpMJDiWBMPAvknIFHhs25cGvCgLVa6L9tyuKjJ7ibDJwGsO8/1FEjW+cPsrG4qjZ/NNSsl4S4msq0EozdWUyMaPNBMR7PMAcu2+5NgrIrOVJTGz6BKLOusYpQ9MCG99zX5bv5pCUkRGllzaZXNk/AKZHLeEHz/BNjcq98nr2TBFZKDA0HrleUh8TRCDv5hUDkIQPbOONvE7S4dqyAQsdPFdqFZ515yh+1phMytDOiGjY7XJJ3upx62TTMgmzOXgAGQ7ZTriQtucfalwdT820FnnxR1ZE3/zdnZZDRmQzTsUXQLJ+JoAYra85CSdfY7xIXs102eHRLkaMmBYOByZR/ZjAM12ZYPd+FvyfbKhcnt0yhqrIcOmktTmyCT8r4BM9sVkyzjHZg9MNxmW/84GCSCzK1wQ6LYBMkUIsL8LftCm88qEEjIB9ykAmbSwtNC81cnYWZDyzc+4SWc5lJABU+aKI3Mpev4CgWedTOE1u/GQmcNL90haCRnmZeafApAheX+YqkXJZObaKeef8wdrl0rILJi+exyZDZH63EomR3DYXObrT+RQQcZjgf9zwJH5JjdMXyLzOVSQidibnww4Mntyw7xHZJiXuYsGHBm6YLHoERk2/qfhgCNDRV/3h4zHXvy97JKCxodxf8hs2fz/LLukoHe4/SEDsnxR2SWBT+/w+kMGKFHVZV8NAPDwr1WXFJciUoza3BlVUECGzTKnqssS+bwTgg/z18mETNKvqssSU6eW0PjjZIDsTv1CXsHLp2f/OBmWmJnaVZdAej4H+MfJcFFm2SXDfNcjMgEzVQnrUoq/TQYM7xXrsqdkmBNZ1rf2mAybMsuV0/6S8Vi6stxH0V8yIMpMQJf9JFOLMssu+0kGZJnKlbpXyQR3/u/Pkb/ZRee9YHDBsqqNfZVMERko3b6ZF4N8kKsKmTNT9fIymcKqKyx5d3NnJOnePliLYr5MpghRNzNFFaJBlOdE0082c6xKb+ZcXRIqf2RkiI+aLodKsCzs6me7BstK+aoCO5DVNxTgXpwt2QLZHWdRwLewvvjWdcyExHfPluCrzrfNq7XvwlewoBnHERjGXJQsoFaUHSY3v+n2t6jME+UF2p5QPwexr9/uzFbJBOJJAqRxdfVZ0L0Oy78T4kGd91yzJJrp2KEB18HO12yEX8GF79b2Ebmd6aNb33NG17Y01vxWsOEicjywA243zaa1PXGQfHZBIENzip22474JuMNnVORr4AKtuCWgBupTgL02ApmQmI2FDulrgGSuxdsDiwDMg5M2J0MmYVcEMuVMplx0EbAmU1xt9tvIbIUBIZL5uUEDq7WmRc1IDK1vGxnyGafA1otkHFIO8dAgfQ2wWossna9Gb5AhKUO4pUckQ+fldmPyMR7CcI+gfWvTDXIXtFQiGaq4t+6hy6uA3gzZmOlcwaUWr5Zkrq7QH0XIkLnoqN84w2JZoggh9CdbduuR+IgLFxEyAfEyBHdCOWCtEt0yD/fJJq+05qREyNAE10n7oSfwM4hFDS1hrVu09jl3FCNDZpqblr3MEJYoOfxYzUcC0JHN5WwwMnRRqL6NVTkgmYRcglGLsFmbA2ZzMTKDa3Gjuu23EkAydLTDA7UuTW1pOSeviigZwnqu2Th7kAxVA+g2p02N6YzEy42Soev1mj0aF5Khz4LOWWOUTr2HWo8YGduHn14XuEJ6sdzE2jWoOc3C1YYVSoYG55o9Gq7yn16DBJuOH6DZmlqeACXzM2HAAyEDo4JRw9wguv85cDI/EgbAsPJKr4HqWstvmBtI21ttXsfJOD/h0UAzfCsvwq/VcAIA0bL6IQg4GWoi9Q4a6GdWIxmSkef96QesfzoJGeosaNUzONtXrgsMaOTOGXH/z/VBJSHzE2HAHZMbVpzIj5AjGrqsz+oSMgP9g4Y7dCopr8LPJU8DSiJ7GRnKXWMYwJX9VCoArYLUbZ4V45+k2iBkZMiMlmoMA1wYiFXPgfZamrujMYqwZCsjI7EXChHB2KyyNHD9aSzzdGUpFxkZiSVXiAOaiYH1c7JjF6WzoJQM+d4XfYMGJvz86hvAbfSyWDci2TVxq5mUjPYwACrUuSID44JUouSo+180lpEhR9JpDAOgn8kUYAuu7nAycp9eSoZGDMLhXMoAV2fHFRl4JoCPv0m6rCMY5gYy8o+pCNAInyo7w52siXua8gEgJ0MLpnUdfcgtNbPsN7eLESeDu/85vEJkbCsaNYC6VgM8uNTM/GMb+jMJ2pJo2R6bNIrGaLUCCQOas1fdwW39ZfrPnd6OuoZN07m9PKffqAHWGwY4UJ+Ydx7AZNMQe/uk4EbiaIUzSYGNzJ1TA841A68ZGjk03S1x/9ugdQmNOz0PkOGcM0Qrgo5SISsg6gCTSjtgTMW1wVq7Ql+Ob0/mqybt/BSQDHwEJJMiRrbrSNYaBkAyFzCZHYD/eUQmuc42VmcYAKsA7+A9c+doiEqxJUOmQ8GmuNKuDlCd4LCM0ACU/Ux+6FAXTP1xLTMNjMJgGsYBdVuImnVPHNvXoqWO04C5McMpDXABxGH+QUofXzhQA1AaPOU+ANC/RGhFs/+d8nlCRZdC0NI3S4hMKnd6g5x1Ou2u+OSBu07CtoKeOesnteseZYOc20oLblGPuRXE7dP1f4e85D6arxHDNPtOr0v8mLJw71/3HX2S8DkaTXr6f3oMDAwMDAwMDAwMDAwMDAwMDAwMDAwMDAwMDAw+xz9nKI/mJ6RFK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8" name="AutoShape 24" descr="data:image/png;base64,iVBORw0KGgoAAAANSUhEUgAAAMwAAADMCAMAAAAI/LzAAAAAeFBMVEX///8AAAC4uLiDg4MYGBjp6eldXV3f39/X19fw8PCfn587OzvT09NPT08QEBD6+vr09PRpaWlubm68vLyRkZFkZGTIyMixsbHd3d0gICCXl5e6uroeHh50dHQpKSlGRkampqYnJyd+fn5BQUFWVlY0NDSampqJiYl2ymeTAAAKV0lEQVR4nO1d6ZqqMAyVUQRcADdwF0fR93/DC7TQlKag2M4M9+v5N0hLDqRpkqadwcDAwMDAwMDAwMDAwMDAwMDAwMDAwMDAwMDAwMCAIrCft6PlX+cTL/htWT5EsLpbFb5nvy3OR/BOFsRu8tsCfQBnbNXw7K2q2fc6l/6yCb5FLpaV/LZY3bDCuFgjr2t/YahSujdxRslYz47dDS+Xrk0/xwznYo26dbfM2w7Vivg60BGTY9Wlt8DPm84d1VK+iLmMTCdlcQoy01+adsOLjMypS3e/S8ZJZWSWnbr7XTLT/4jMf6Vmig2APcqb3raqpXwRb5jm0H3cd6NmkLYtN+3Gk60WPyGScBkJrqa7kfHugqWrg43kYeP6fbHU7nVDGmsgM8SfVR/DtloqGY62ejLeCHvSvX5b8V3u66+DAsTrIoQaqw+aggn21qLaXUWg8FD29CDXh9FBVXcMnhA1W9a6LvYzuzhX/dBEYYclZjtByYTQLLdkSkdsYmkKzt3asJkLDwnzuVWpY/+VDxoNJiCbbDg/YCE+w+sRmYEDMmcPJPzvFZlBsKVmYIhmMvpFJoezimQ5mR6R8bbR6iueZF3PJvEhmjmCF9gTMt7X+jS+pLk92xPrv0vni+Ej4ixaH8jEp8vZZ0M/BC70MZ2D5YBOZOLpUO7oKyXjbWMhLvOS+pVlRFTufTJ2kk3FG3leVCGZaIL4MFaIZAR3pyTTuHcnTfeROabzSYOw6sg80ZxsGjrYZeu82EdvkXGHU8uaxo2iKiPzRGXOXHIHDQcyHP3XyWzH2c23VYvfpYpMJDiWBMPAvknIFHhs25cGvCgLVa6L9tyuKjJ7ibDJwGsO8/1FEjW+cPsrG4qjZ/NNSsl4S4msq0EozdWUyMaPNBMR7PMAcu2+5NgrIrOVJTGz6BKLOusYpQ9MCG99zX5bv5pCUkRGllzaZXNk/AKZHLeEHz/BNjcq98nr2TBFZKDA0HrleUh8TRCDv5hUDkIQPbOONvE7S4dqyAQsdPFdqFZ515yh+1phMytDOiGjY7XJJ3upx62TTMgmzOXgAGQ7ZTriQtucfalwdT820FnnxR1ZE3/zdnZZDRmQzTsUXQLJ+JoAYra85CSdfY7xIXs102eHRLkaMmBYOByZR/ZjAM12ZYPd+FvyfbKhcnt0yhqrIcOmktTmyCT8r4BM9sVkyzjHZg9MNxmW/84GCSCzK1wQ6LYBMkUIsL8LftCm88qEEjIB9ykAmbSwtNC81cnYWZDyzc+4SWc5lJABU+aKI3Mpev4CgWedTOE1u/GQmcNL90haCRnmZeafApAheX+YqkXJZObaKeef8wdrl0rILJi+exyZDZH63EomR3DYXObrT+RQQcZjgf9zwJH5JjdMXyLzOVSQidibnww4Mntyw7xHZJiXuYsGHBm6YLHoERk2/qfhgCNDRV/3h4zHXvy97JKCxodxf8hs2fz/LLukoHe4/SEDsnxR2SWBT+/w+kMGKFHVZV8NAPDwr1WXFJciUoza3BlVUECGzTKnqssS+bwTgg/z18mETNKvqssSU6eW0PjjZIDsTv1CXsHLp2f/OBmWmJnaVZdAej4H+MfJcFFm2SXDfNcjMgEzVQnrUoq/TQYM7xXrsqdkmBNZ1rf2mAybMsuV0/6S8Vi6stxH0V8yIMpMQJf9JFOLMssu+0kGZJnKlbpXyQR3/u/Pkb/ZRee9YHDBsqqNfZVMERko3b6ZF4N8kKsKmTNT9fIymcKqKyx5d3NnJOnePliLYr5MpghRNzNFFaJBlOdE0082c6xKb+ZcXRIqf2RkiI+aLodKsCzs6me7BstK+aoCO5DVNxTgXpwt2QLZHWdRwLewvvjWdcyExHfPluCrzrfNq7XvwlewoBnHERjGXJQsoFaUHSY3v+n2t6jME+UF2p5QPwexr9/uzFbJBOJJAqRxdfVZ0L0Oy78T4kGd91yzJJrp2KEB18HO12yEX8GF79b2Ebmd6aNb33NG17Y01vxWsOEicjywA243zaa1PXGQfHZBIENzip22474JuMNnVORr4AKtuCWgBupTgL02ApmQmI2FDulrgGSuxdsDiwDMg5M2J0MmYVcEMuVMplx0EbAmU1xt9tvIbIUBIZL5uUEDq7WmRc1IDK1vGxnyGafA1otkHFIO8dAgfQ2wWossna9Gb5AhKUO4pUckQ+fldmPyMR7CcI+gfWvTDXIXtFQiGaq4t+6hy6uA3gzZmOlcwaUWr5Zkrq7QH0XIkLnoqN84w2JZoggh9CdbduuR+IgLFxEyAfEyBHdCOWCtEt0yD/fJJq+05qREyNAE10n7oSfwM4hFDS1hrVu09jl3FCNDZpqblr3MEJYoOfxYzUcC0JHN5WwwMnRRqL6NVTkgmYRcglGLsFmbA2ZzMTKDa3Gjuu23EkAydLTDA7UuTW1pOSeviigZwnqu2Th7kAxVA+g2p02N6YzEy42Soev1mj0aF5Khz4LOWWOUTr2HWo8YGduHn14XuEJ6sdzE2jWoOc3C1YYVSoYG55o9Gq7yn16DBJuOH6DZmlqeACXzM2HAAyEDo4JRw9wguv85cDI/EgbAsPJKr4HqWstvmBtI21ttXsfJOD/h0UAzfCsvwq/VcAIA0bL6IQg4GWoi9Q4a6GdWIxmSkef96QesfzoJGeosaNUzONtXrgsMaOTOGXH/z/VBJSHzE2HAHZMbVpzIj5AjGrqsz+oSMgP9g4Y7dCopr8LPJU8DSiJ7GRnKXWMYwJX9VCoArYLUbZ4V45+k2iBkZMiMlmoMA1wYiFXPgfZamrujMYqwZCsjI7EXChHB2KyyNHD9aSzzdGUpFxkZiSVXiAOaiYH1c7JjF6WzoJQM+d4XfYMGJvz86hvAbfSyWDci2TVxq5mUjPYwACrUuSID44JUouSo+180lpEhR9JpDAOgn8kUYAuu7nAycp9eSoZGDMLhXMoAV2fHFRl4JoCPv0m6rCMY5gYy8o+pCNAInyo7w52siXua8gEgJ0MLpnUdfcgtNbPsN7eLESeDu/85vEJkbCsaNYC6VgM8uNTM/GMb+jMJ2pJo2R6bNIrGaLUCCQOas1fdwW39ZfrPnd6OuoZN07m9PKffqAHWGwY4UJ+Ydx7AZNMQe/uk4EbiaIUzSYGNzJ1TA841A68ZGjk03S1x/9ugdQmNOz0PkOGcM0Qrgo5SISsg6gCTSjtgTMW1wVq7Ql+Ob0/mqybt/BSQDHwEJJMiRrbrSNYaBkAyFzCZHYD/eUQmuc42VmcYAKsA7+A9c+doiEqxJUOmQ8GmuNKuDlCd4LCM0ACU/Ux+6FAXTP1xLTMNjMJgGsYBdVuImnVPHNvXoqWO04C5McMpDXABxGH+QUofXzhQA1AaPOU+ANC/RGhFs/+d8nlCRZdC0NI3S4hMKnd6g5x1Ou2u+OSBu07CtoKeOesnteseZYOc20oLblGPuRXE7dP1f4e85D6arxHDNPtOr0v8mLJw71/3HX2S8DkaTXr6f3oMDAwMDAwMDAwMDAwMDAwMDAwMDAwMDAwMDAw+xz9nKI/mJ6RFKgAAAABJRU5ErkJggg=="/>
          <p:cNvSpPr>
            <a:spLocks noChangeAspect="1" noChangeArrowheads="1"/>
          </p:cNvSpPr>
          <p:nvPr/>
        </p:nvSpPr>
        <p:spPr bwMode="auto">
          <a:xfrm rot="10800000" flipV="1">
            <a:off x="3007288" y="5583040"/>
            <a:ext cx="128002" cy="1280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pic>
        <p:nvPicPr>
          <p:cNvPr id="1050" name="Picture 26" descr="https://www.klipfolio.com/sites/all/themes/klipfolio_theme/img/icons/icon-klipstart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flipV="1">
            <a:off x="2743394" y="5241580"/>
            <a:ext cx="1100019" cy="700012"/>
          </a:xfrm>
          <a:prstGeom prst="rect">
            <a:avLst/>
          </a:prstGeom>
          <a:noFill/>
          <a:extLst>
            <a:ext uri="{909E8E84-426E-40DD-AFC4-6F175D3DCCD1}">
              <a14:hiddenFill xmlns:a14="http://schemas.microsoft.com/office/drawing/2010/main">
                <a:solidFill>
                  <a:srgbClr val="FFFFFF"/>
                </a:solidFill>
              </a14:hiddenFill>
            </a:ext>
          </a:extLst>
        </p:spPr>
      </p:pic>
      <p:sp>
        <p:nvSpPr>
          <p:cNvPr id="30" name="Slide Number Placeholder 3"/>
          <p:cNvSpPr>
            <a:spLocks noGrp="1"/>
          </p:cNvSpPr>
          <p:nvPr>
            <p:ph type="sldNum" sz="quarter" idx="12"/>
          </p:nvPr>
        </p:nvSpPr>
        <p:spPr>
          <a:xfrm>
            <a:off x="9448800" y="6350"/>
            <a:ext cx="2743200" cy="365125"/>
          </a:xfrm>
        </p:spPr>
        <p:txBody>
          <a:bodyPr/>
          <a:lstStyle/>
          <a:p>
            <a:r>
              <a:rPr lang="en-IN" dirty="0" smtClean="0">
                <a:solidFill>
                  <a:srgbClr val="000000">
                    <a:tint val="75000"/>
                  </a:srgbClr>
                </a:solidFill>
              </a:rPr>
              <a:t>26</a:t>
            </a:r>
            <a:endParaRPr lang="en-IN" dirty="0">
              <a:solidFill>
                <a:srgbClr val="000000">
                  <a:tint val="75000"/>
                </a:srgbClr>
              </a:solidFill>
            </a:endParaRPr>
          </a:p>
        </p:txBody>
      </p:sp>
    </p:spTree>
    <p:extLst>
      <p:ext uri="{BB962C8B-B14F-4D97-AF65-F5344CB8AC3E}">
        <p14:creationId xmlns:p14="http://schemas.microsoft.com/office/powerpoint/2010/main" val="370194984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34</a:t>
            </a:fld>
            <a:endParaRPr lang="en-US" dirty="0">
              <a:solidFill>
                <a:srgbClr val="0E5580"/>
              </a:solidFill>
            </a:endParaRPr>
          </a:p>
        </p:txBody>
      </p:sp>
      <p:graphicFrame>
        <p:nvGraphicFramePr>
          <p:cNvPr id="9" name="Table 8"/>
          <p:cNvGraphicFramePr>
            <a:graphicFrameLocks noGrp="1"/>
          </p:cNvGraphicFramePr>
          <p:nvPr>
            <p:extLst/>
          </p:nvPr>
        </p:nvGraphicFramePr>
        <p:xfrm>
          <a:off x="526464" y="1666939"/>
          <a:ext cx="11042080" cy="4860175"/>
        </p:xfrm>
        <a:graphic>
          <a:graphicData uri="http://schemas.openxmlformats.org/drawingml/2006/table">
            <a:tbl>
              <a:tblPr firstRow="1" bandRow="1">
                <a:tableStyleId>{17292A2E-F333-43FB-9621-5CBBE7FDCDCB}</a:tableStyleId>
              </a:tblPr>
              <a:tblGrid>
                <a:gridCol w="2064336"/>
                <a:gridCol w="1090544"/>
                <a:gridCol w="1577440"/>
                <a:gridCol w="1577440"/>
                <a:gridCol w="1577440"/>
                <a:gridCol w="1577440"/>
                <a:gridCol w="1577440"/>
              </a:tblGrid>
              <a:tr h="610252">
                <a:tc>
                  <a:txBody>
                    <a:bodyPr/>
                    <a:lstStyle/>
                    <a:p>
                      <a:pPr algn="l"/>
                      <a:r>
                        <a:rPr lang="en-US" sz="1400" dirty="0" smtClean="0">
                          <a:latin typeface="Leelawadee UI" panose="020B0502040204020203" pitchFamily="34" charset="-34"/>
                          <a:cs typeface="Leelawadee UI" panose="020B0502040204020203" pitchFamily="34" charset="-34"/>
                        </a:rPr>
                        <a:t>Audience</a:t>
                      </a:r>
                      <a:endParaRPr lang="en-IN" sz="1400" b="1" dirty="0">
                        <a:latin typeface="Leelawadee UI" panose="020B0502040204020203" pitchFamily="34" charset="-34"/>
                        <a:cs typeface="Leelawadee UI" panose="020B0502040204020203" pitchFamily="34" charset="-34"/>
                      </a:endParaRPr>
                    </a:p>
                  </a:txBody>
                  <a:tcPr anchor="ct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tcPr>
                </a:tc>
                <a:tc gridSpan="2">
                  <a:txBody>
                    <a:bodyPr/>
                    <a:lstStyle/>
                    <a:p>
                      <a:pPr algn="ctr"/>
                      <a:r>
                        <a:rPr lang="en-US" sz="1400" dirty="0" smtClean="0">
                          <a:latin typeface="Leelawadee UI" panose="020B0502040204020203" pitchFamily="34" charset="-34"/>
                          <a:cs typeface="Leelawadee UI" panose="020B0502040204020203" pitchFamily="34" charset="-34"/>
                        </a:rPr>
                        <a:t>   Analysts</a:t>
                      </a:r>
                      <a:endParaRPr lang="en-IN" sz="1400" dirty="0">
                        <a:latin typeface="Leelawadee UI" panose="020B0502040204020203" pitchFamily="34" charset="-34"/>
                        <a:cs typeface="Leelawadee UI" panose="020B0502040204020203" pitchFamily="34" charset="-34"/>
                      </a:endParaRPr>
                    </a:p>
                  </a:txBody>
                  <a:tcPr anchor="ct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tcPr>
                </a:tc>
                <a:tc hMerge="1">
                  <a:txBody>
                    <a:bodyPr/>
                    <a:lstStyle/>
                    <a:p>
                      <a:pPr algn="ctr"/>
                      <a:endParaRPr lang="en-IN" sz="1400" dirty="0"/>
                    </a:p>
                  </a:txBody>
                  <a:tcPr anchor="ctr"/>
                </a:tc>
                <a:tc gridSpan="2">
                  <a:txBody>
                    <a:bodyPr/>
                    <a:lstStyle/>
                    <a:p>
                      <a:pPr algn="l"/>
                      <a:r>
                        <a:rPr lang="en-US" sz="1400" dirty="0" smtClean="0">
                          <a:latin typeface="Leelawadee UI" panose="020B0502040204020203" pitchFamily="34" charset="-34"/>
                          <a:cs typeface="Leelawadee UI" panose="020B0502040204020203" pitchFamily="34" charset="-34"/>
                        </a:rPr>
                        <a:t>      Business</a:t>
                      </a:r>
                      <a:r>
                        <a:rPr lang="en-US" sz="1400" baseline="0" dirty="0" smtClean="0">
                          <a:latin typeface="Leelawadee UI" panose="020B0502040204020203" pitchFamily="34" charset="-34"/>
                          <a:cs typeface="Leelawadee UI" panose="020B0502040204020203" pitchFamily="34" charset="-34"/>
                        </a:rPr>
                        <a:t> Managers</a:t>
                      </a:r>
                      <a:endParaRPr lang="en-IN" sz="1400" dirty="0">
                        <a:latin typeface="Leelawadee UI" panose="020B0502040204020203" pitchFamily="34" charset="-34"/>
                        <a:cs typeface="Leelawadee UI" panose="020B0502040204020203" pitchFamily="34" charset="-34"/>
                      </a:endParaRPr>
                    </a:p>
                  </a:txBody>
                  <a:tcPr anchor="ct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tcPr>
                </a:tc>
                <a:tc hMerge="1">
                  <a:txBody>
                    <a:bodyPr/>
                    <a:lstStyle/>
                    <a:p>
                      <a:pPr algn="ctr"/>
                      <a:endParaRPr lang="en-IN" sz="1400" dirty="0"/>
                    </a:p>
                  </a:txBody>
                  <a:tcPr anchor="ctr"/>
                </a:tc>
                <a:tc gridSpan="2">
                  <a:txBody>
                    <a:bodyPr/>
                    <a:lstStyle/>
                    <a:p>
                      <a:pPr algn="ctr"/>
                      <a:r>
                        <a:rPr lang="en-US" sz="1400" dirty="0" smtClean="0">
                          <a:latin typeface="Leelawadee UI" panose="020B0502040204020203" pitchFamily="34" charset="-34"/>
                          <a:cs typeface="Leelawadee UI" panose="020B0502040204020203" pitchFamily="34" charset="-34"/>
                        </a:rPr>
                        <a:t>    CXO’s</a:t>
                      </a:r>
                      <a:endParaRPr lang="en-IN" sz="1400" dirty="0">
                        <a:latin typeface="Leelawadee UI" panose="020B0502040204020203" pitchFamily="34" charset="-34"/>
                        <a:cs typeface="Leelawadee UI" panose="020B0502040204020203" pitchFamily="34" charset="-34"/>
                      </a:endParaRPr>
                    </a:p>
                  </a:txBody>
                  <a:tcPr anchor="ct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tcPr>
                </a:tc>
                <a:tc hMerge="1">
                  <a:txBody>
                    <a:bodyPr/>
                    <a:lstStyle/>
                    <a:p>
                      <a:pPr algn="ctr"/>
                      <a:endParaRPr lang="en-IN" sz="1400" dirty="0"/>
                    </a:p>
                  </a:txBody>
                  <a:tcPr anchor="ctr"/>
                </a:tc>
              </a:tr>
              <a:tr h="610252">
                <a:tc>
                  <a:txBody>
                    <a:bodyPr/>
                    <a:lstStyle/>
                    <a:p>
                      <a:pPr algn="ctr"/>
                      <a:r>
                        <a:rPr lang="en-US" sz="1400" dirty="0" smtClean="0">
                          <a:latin typeface="Leelawadee UI" panose="020B0502040204020203" pitchFamily="34" charset="-34"/>
                          <a:cs typeface="Leelawadee UI" panose="020B0502040204020203" pitchFamily="34" charset="-34"/>
                        </a:rPr>
                        <a:t>Purpose</a:t>
                      </a:r>
                      <a:endParaRPr lang="en-IN" sz="1400" b="1" dirty="0">
                        <a:latin typeface="Leelawadee UI" panose="020B0502040204020203" pitchFamily="34" charset="-34"/>
                        <a:cs typeface="Leelawadee UI" panose="020B0502040204020203" pitchFamily="34" charset="-34"/>
                      </a:endParaRPr>
                    </a:p>
                  </a:txBody>
                  <a:tcPr anchor="ctr">
                    <a:solidFill>
                      <a:schemeClr val="bg1">
                        <a:lumMod val="95000"/>
                      </a:schemeClr>
                    </a:solidFill>
                  </a:tcPr>
                </a:tc>
                <a:tc gridSpan="3">
                  <a:txBody>
                    <a:bodyPr/>
                    <a:lstStyle/>
                    <a:p>
                      <a:pPr algn="ctr"/>
                      <a:r>
                        <a:rPr lang="en-US" sz="1400" dirty="0" smtClean="0">
                          <a:latin typeface="Leelawadee UI" panose="020B0502040204020203" pitchFamily="34" charset="-34"/>
                          <a:cs typeface="Leelawadee UI" panose="020B0502040204020203" pitchFamily="34" charset="-34"/>
                        </a:rPr>
                        <a:t>Operational</a:t>
                      </a:r>
                      <a:endParaRPr lang="en-IN" sz="1400" dirty="0">
                        <a:latin typeface="Leelawadee UI" panose="020B0502040204020203" pitchFamily="34" charset="-34"/>
                        <a:cs typeface="Leelawadee UI" panose="020B0502040204020203" pitchFamily="34" charset="-34"/>
                      </a:endParaRPr>
                    </a:p>
                  </a:txBody>
                  <a:tcPr anchor="ctr">
                    <a:solidFill>
                      <a:schemeClr val="bg1">
                        <a:lumMod val="95000"/>
                      </a:schemeClr>
                    </a:solidFill>
                  </a:tcPr>
                </a:tc>
                <a:tc hMerge="1">
                  <a:txBody>
                    <a:bodyPr/>
                    <a:lstStyle/>
                    <a:p>
                      <a:pPr algn="ctr"/>
                      <a:endParaRPr lang="en-IN" sz="1400" dirty="0"/>
                    </a:p>
                  </a:txBody>
                  <a:tcPr/>
                </a:tc>
                <a:tc hMerge="1">
                  <a:txBody>
                    <a:bodyPr/>
                    <a:lstStyle/>
                    <a:p>
                      <a:pPr algn="ctr"/>
                      <a:endParaRPr lang="en-IN" sz="1400" dirty="0"/>
                    </a:p>
                  </a:txBody>
                  <a:tcPr/>
                </a:tc>
                <a:tc gridSpan="3">
                  <a:txBody>
                    <a:bodyPr/>
                    <a:lstStyle/>
                    <a:p>
                      <a:pPr algn="ctr"/>
                      <a:r>
                        <a:rPr lang="en-US" sz="1400" dirty="0" smtClean="0">
                          <a:latin typeface="Leelawadee UI" panose="020B0502040204020203" pitchFamily="34" charset="-34"/>
                          <a:cs typeface="Leelawadee UI" panose="020B0502040204020203" pitchFamily="34" charset="-34"/>
                        </a:rPr>
                        <a:t>Executive</a:t>
                      </a:r>
                      <a:endParaRPr lang="en-IN" sz="1400" dirty="0">
                        <a:latin typeface="Leelawadee UI" panose="020B0502040204020203" pitchFamily="34" charset="-34"/>
                        <a:cs typeface="Leelawadee UI" panose="020B0502040204020203" pitchFamily="34" charset="-34"/>
                      </a:endParaRPr>
                    </a:p>
                  </a:txBody>
                  <a:tcPr anchor="ctr">
                    <a:solidFill>
                      <a:schemeClr val="bg1">
                        <a:lumMod val="95000"/>
                      </a:schemeClr>
                    </a:solidFill>
                  </a:tcPr>
                </a:tc>
                <a:tc hMerge="1">
                  <a:txBody>
                    <a:bodyPr/>
                    <a:lstStyle/>
                    <a:p>
                      <a:pPr algn="ctr"/>
                      <a:endParaRPr lang="en-IN" sz="1400" dirty="0"/>
                    </a:p>
                  </a:txBody>
                  <a:tcPr anchor="ctr"/>
                </a:tc>
                <a:tc hMerge="1">
                  <a:txBody>
                    <a:bodyPr/>
                    <a:lstStyle/>
                    <a:p>
                      <a:pPr algn="ctr"/>
                      <a:endParaRPr lang="en-IN" sz="1400" dirty="0"/>
                    </a:p>
                  </a:txBody>
                  <a:tcPr anchor="ctr"/>
                </a:tc>
              </a:tr>
              <a:tr h="774551">
                <a:tc>
                  <a:txBody>
                    <a:bodyPr/>
                    <a:lstStyle/>
                    <a:p>
                      <a:pPr algn="ctr"/>
                      <a:r>
                        <a:rPr lang="en-US" sz="1400" dirty="0" smtClean="0">
                          <a:latin typeface="Leelawadee UI" panose="020B0502040204020203" pitchFamily="34" charset="-34"/>
                          <a:cs typeface="Leelawadee UI" panose="020B0502040204020203" pitchFamily="34" charset="-34"/>
                        </a:rPr>
                        <a:t>Data Type </a:t>
                      </a:r>
                      <a:endParaRPr lang="en-IN" sz="1400" b="1" dirty="0">
                        <a:latin typeface="Leelawadee UI" panose="020B0502040204020203" pitchFamily="34" charset="-34"/>
                        <a:cs typeface="Leelawadee UI" panose="020B0502040204020203" pitchFamily="34" charset="-34"/>
                      </a:endParaRPr>
                    </a:p>
                  </a:txBody>
                  <a:tcPr anchor="ctr"/>
                </a:tc>
                <a:tc>
                  <a:txBody>
                    <a:bodyPr/>
                    <a:lstStyle/>
                    <a:p>
                      <a:pPr algn="r"/>
                      <a:r>
                        <a:rPr lang="en-US" sz="1400" dirty="0" smtClean="0">
                          <a:latin typeface="Leelawadee UI" panose="020B0502040204020203" pitchFamily="34" charset="-34"/>
                          <a:cs typeface="Leelawadee UI" panose="020B0502040204020203" pitchFamily="34" charset="-34"/>
                        </a:rPr>
                        <a:t>Data Sheet</a:t>
                      </a: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r>
                        <a:rPr lang="en-US" sz="1400" dirty="0" smtClean="0">
                          <a:latin typeface="Leelawadee UI" panose="020B0502040204020203" pitchFamily="34" charset="-34"/>
                          <a:cs typeface="Leelawadee UI" panose="020B0502040204020203" pitchFamily="34" charset="-34"/>
                        </a:rPr>
                        <a:t>Report</a:t>
                      </a: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r>
                        <a:rPr lang="en-US" sz="1400" dirty="0" smtClean="0">
                          <a:latin typeface="Leelawadee UI" panose="020B0502040204020203" pitchFamily="34" charset="-34"/>
                          <a:cs typeface="Leelawadee UI" panose="020B0502040204020203" pitchFamily="34" charset="-34"/>
                        </a:rPr>
                        <a:t>MIS</a:t>
                      </a: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r>
                        <a:rPr lang="en-US" sz="1400" dirty="0" smtClean="0">
                          <a:latin typeface="Leelawadee UI" panose="020B0502040204020203" pitchFamily="34" charset="-34"/>
                          <a:cs typeface="Leelawadee UI" panose="020B0502040204020203" pitchFamily="34" charset="-34"/>
                        </a:rPr>
                        <a:t>BI Dashboard</a:t>
                      </a: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r>
                        <a:rPr lang="en-US" sz="1400" dirty="0" smtClean="0">
                          <a:latin typeface="Leelawadee UI" panose="020B0502040204020203" pitchFamily="34" charset="-34"/>
                          <a:cs typeface="Leelawadee UI" panose="020B0502040204020203" pitchFamily="34" charset="-34"/>
                        </a:rPr>
                        <a:t>Discovery</a:t>
                      </a: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r>
                        <a:rPr lang="en-US" sz="1400" dirty="0" smtClean="0">
                          <a:latin typeface="Leelawadee UI" panose="020B0502040204020203" pitchFamily="34" charset="-34"/>
                          <a:cs typeface="Leelawadee UI" panose="020B0502040204020203" pitchFamily="34" charset="-34"/>
                        </a:rPr>
                        <a:t>Visualization</a:t>
                      </a:r>
                      <a:endParaRPr lang="en-IN" sz="1400" dirty="0">
                        <a:latin typeface="Leelawadee UI" panose="020B0502040204020203" pitchFamily="34" charset="-34"/>
                        <a:cs typeface="Leelawadee UI" panose="020B0502040204020203" pitchFamily="34" charset="-34"/>
                      </a:endParaRPr>
                    </a:p>
                  </a:txBody>
                  <a:tcPr anchor="ctr"/>
                </a:tc>
              </a:tr>
              <a:tr h="774551">
                <a:tc>
                  <a:txBody>
                    <a:bodyPr/>
                    <a:lstStyle/>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p>
                      <a:pPr algn="ctr"/>
                      <a:endParaRPr lang="en-US" sz="1400" b="1" dirty="0" smtClean="0">
                        <a:latin typeface="Leelawadee UI" panose="020B0502040204020203" pitchFamily="34" charset="-34"/>
                        <a:cs typeface="Leelawadee UI" panose="020B0502040204020203" pitchFamily="34" charset="-34"/>
                      </a:endParaRPr>
                    </a:p>
                  </a:txBody>
                  <a:tcPr anchor="ctr"/>
                </a:tc>
                <a:tc>
                  <a:txBody>
                    <a:bodyPr/>
                    <a:lstStyle/>
                    <a:p>
                      <a:pPr algn="ct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US" sz="1400" dirty="0" smtClean="0">
                        <a:latin typeface="Leelawadee UI" panose="020B0502040204020203" pitchFamily="34" charset="-34"/>
                        <a:cs typeface="Leelawadee UI" panose="020B0502040204020203" pitchFamily="34" charset="-34"/>
                      </a:endParaRPr>
                    </a:p>
                    <a:p>
                      <a:pPr algn="ctr"/>
                      <a:endParaRPr lang="en-IN" sz="1400" dirty="0">
                        <a:latin typeface="Leelawadee UI" panose="020B0502040204020203" pitchFamily="34" charset="-34"/>
                        <a:cs typeface="Leelawadee UI" panose="020B0502040204020203" pitchFamily="34" charset="-34"/>
                      </a:endParaRPr>
                    </a:p>
                  </a:txBody>
                  <a:tcPr anchor="ctr"/>
                </a:tc>
                <a:tc>
                  <a:txBody>
                    <a:bodyPr/>
                    <a:lstStyle/>
                    <a:p>
                      <a:pPr algn="ctr"/>
                      <a:endParaRPr lang="en-IN" sz="1400" dirty="0">
                        <a:latin typeface="Leelawadee UI" panose="020B0502040204020203" pitchFamily="34" charset="-34"/>
                        <a:cs typeface="Leelawadee UI" panose="020B0502040204020203" pitchFamily="34" charset="-34"/>
                      </a:endParaRPr>
                    </a:p>
                  </a:txBody>
                  <a:tcPr anchor="ctr"/>
                </a:tc>
              </a:tr>
            </a:tbl>
          </a:graphicData>
        </a:graphic>
      </p:graphicFrame>
      <p:sp>
        <p:nvSpPr>
          <p:cNvPr id="6146" name="AutoShape 2" descr="Image result for tableau logo sm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6148" name="AutoShape 4" descr="Image result for tableau logo smal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cxnSp>
        <p:nvCxnSpPr>
          <p:cNvPr id="20" name="Straight Connector 19"/>
          <p:cNvCxnSpPr/>
          <p:nvPr/>
        </p:nvCxnSpPr>
        <p:spPr>
          <a:xfrm rot="5400000">
            <a:off x="2427810" y="2004436"/>
            <a:ext cx="390938" cy="794"/>
          </a:xfrm>
          <a:prstGeom prst="line">
            <a:avLst/>
          </a:prstGeom>
        </p:spPr>
        <p:style>
          <a:lnRef idx="2">
            <a:schemeClr val="accent5"/>
          </a:lnRef>
          <a:fillRef idx="0">
            <a:schemeClr val="accent5"/>
          </a:fillRef>
          <a:effectRef idx="1">
            <a:schemeClr val="accent5"/>
          </a:effectRef>
          <a:fontRef idx="minor">
            <a:schemeClr val="tx1"/>
          </a:fontRef>
        </p:style>
      </p:cxnSp>
      <p:cxnSp>
        <p:nvCxnSpPr>
          <p:cNvPr id="25" name="Straight Connector 24"/>
          <p:cNvCxnSpPr/>
          <p:nvPr/>
        </p:nvCxnSpPr>
        <p:spPr>
          <a:xfrm rot="5400000">
            <a:off x="5333206" y="1998340"/>
            <a:ext cx="390938" cy="794"/>
          </a:xfrm>
          <a:prstGeom prst="line">
            <a:avLst/>
          </a:prstGeom>
        </p:spPr>
        <p:style>
          <a:lnRef idx="2">
            <a:schemeClr val="accent5"/>
          </a:lnRef>
          <a:fillRef idx="0">
            <a:schemeClr val="accent5"/>
          </a:fillRef>
          <a:effectRef idx="1">
            <a:schemeClr val="accent5"/>
          </a:effectRef>
          <a:fontRef idx="minor">
            <a:schemeClr val="tx1"/>
          </a:fontRef>
        </p:style>
      </p:cxnSp>
      <p:cxnSp>
        <p:nvCxnSpPr>
          <p:cNvPr id="26" name="Straight Connector 25"/>
          <p:cNvCxnSpPr/>
          <p:nvPr/>
        </p:nvCxnSpPr>
        <p:spPr>
          <a:xfrm rot="5400000">
            <a:off x="8655526" y="2016628"/>
            <a:ext cx="390938" cy="794"/>
          </a:xfrm>
          <a:prstGeom prst="line">
            <a:avLst/>
          </a:prstGeom>
        </p:spPr>
        <p:style>
          <a:lnRef idx="2">
            <a:schemeClr val="accent5"/>
          </a:lnRef>
          <a:fillRef idx="0">
            <a:schemeClr val="accent5"/>
          </a:fillRef>
          <a:effectRef idx="1">
            <a:schemeClr val="accent5"/>
          </a:effectRef>
          <a:fontRef idx="minor">
            <a:schemeClr val="tx1"/>
          </a:fontRef>
        </p:style>
      </p:cxnSp>
      <p:cxnSp>
        <p:nvCxnSpPr>
          <p:cNvPr id="27" name="Straight Connector 26"/>
          <p:cNvCxnSpPr/>
          <p:nvPr/>
        </p:nvCxnSpPr>
        <p:spPr>
          <a:xfrm rot="5400000">
            <a:off x="2421714" y="2607940"/>
            <a:ext cx="390938" cy="794"/>
          </a:xfrm>
          <a:prstGeom prst="line">
            <a:avLst/>
          </a:prstGeom>
        </p:spPr>
        <p:style>
          <a:lnRef idx="2">
            <a:schemeClr val="accent5"/>
          </a:lnRef>
          <a:fillRef idx="0">
            <a:schemeClr val="accent5"/>
          </a:fillRef>
          <a:effectRef idx="1">
            <a:schemeClr val="accent5"/>
          </a:effectRef>
          <a:fontRef idx="minor">
            <a:schemeClr val="tx1"/>
          </a:fontRef>
        </p:style>
      </p:cxnSp>
      <p:cxnSp>
        <p:nvCxnSpPr>
          <p:cNvPr id="28" name="Straight Connector 27"/>
          <p:cNvCxnSpPr/>
          <p:nvPr/>
        </p:nvCxnSpPr>
        <p:spPr>
          <a:xfrm rot="5400000">
            <a:off x="7058374" y="2601844"/>
            <a:ext cx="390938" cy="794"/>
          </a:xfrm>
          <a:prstGeom prst="line">
            <a:avLst/>
          </a:prstGeom>
        </p:spPr>
        <p:style>
          <a:lnRef idx="2">
            <a:schemeClr val="accent5"/>
          </a:lnRef>
          <a:fillRef idx="0">
            <a:schemeClr val="accent5"/>
          </a:fillRef>
          <a:effectRef idx="1">
            <a:schemeClr val="accent5"/>
          </a:effectRef>
          <a:fontRef idx="minor">
            <a:schemeClr val="tx1"/>
          </a:fontRef>
        </p:style>
      </p:cxnSp>
      <p:pic>
        <p:nvPicPr>
          <p:cNvPr id="1026" name="Picture 2"/>
          <p:cNvPicPr>
            <a:picLocks noChangeAspect="1" noChangeArrowheads="1"/>
          </p:cNvPicPr>
          <p:nvPr/>
        </p:nvPicPr>
        <p:blipFill>
          <a:blip r:embed="rId2" cstate="print"/>
          <a:srcRect/>
          <a:stretch>
            <a:fillRect/>
          </a:stretch>
        </p:blipFill>
        <p:spPr bwMode="auto">
          <a:xfrm>
            <a:off x="1601916" y="1742499"/>
            <a:ext cx="926500" cy="481393"/>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4434651" y="1750690"/>
            <a:ext cx="625030" cy="436626"/>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7430072" y="1746118"/>
            <a:ext cx="801510" cy="441198"/>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cstate="print"/>
          <a:srcRect/>
          <a:stretch>
            <a:fillRect/>
          </a:stretch>
        </p:blipFill>
        <p:spPr bwMode="auto">
          <a:xfrm>
            <a:off x="10816781" y="1733926"/>
            <a:ext cx="424243" cy="466419"/>
          </a:xfrm>
          <a:prstGeom prst="rect">
            <a:avLst/>
          </a:prstGeom>
          <a:noFill/>
          <a:ln w="9525">
            <a:noFill/>
            <a:miter lim="800000"/>
            <a:headEnd/>
            <a:tailEnd/>
          </a:ln>
          <a:effectLst/>
        </p:spPr>
      </p:pic>
      <p:cxnSp>
        <p:nvCxnSpPr>
          <p:cNvPr id="37" name="Straight Connector 36"/>
          <p:cNvCxnSpPr/>
          <p:nvPr/>
        </p:nvCxnSpPr>
        <p:spPr>
          <a:xfrm rot="5400000">
            <a:off x="2407854" y="3217555"/>
            <a:ext cx="390938" cy="794"/>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Arrow Connector 51"/>
          <p:cNvCxnSpPr/>
          <p:nvPr/>
        </p:nvCxnSpPr>
        <p:spPr>
          <a:xfrm>
            <a:off x="2862127" y="4465171"/>
            <a:ext cx="2923309" cy="13853"/>
          </a:xfrm>
          <a:prstGeom prst="straightConnector1">
            <a:avLst/>
          </a:prstGeom>
          <a:ln w="9525">
            <a:solidFill>
              <a:schemeClr val="tx2">
                <a:lumMod val="60000"/>
                <a:lumOff val="40000"/>
              </a:scheme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857982" y="4481145"/>
            <a:ext cx="3691737" cy="9927"/>
          </a:xfrm>
          <a:prstGeom prst="straightConnector1">
            <a:avLst/>
          </a:prstGeom>
          <a:ln>
            <a:solidFill>
              <a:schemeClr val="tx2">
                <a:lumMod val="60000"/>
                <a:lumOff val="40000"/>
              </a:scheme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5569510" y="6060563"/>
            <a:ext cx="2244436" cy="13854"/>
          </a:xfrm>
          <a:prstGeom prst="straightConnector1">
            <a:avLst/>
          </a:prstGeom>
          <a:ln>
            <a:solidFill>
              <a:schemeClr val="tx2">
                <a:lumMod val="60000"/>
                <a:lumOff val="40000"/>
              </a:scheme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5" name="Picture 6" descr="http://upload.wikimedia.org/wikipedia/commons/0/01/Tableau_Software_Logo_Small.png"/>
          <p:cNvPicPr>
            <a:picLocks noChangeAspect="1" noChangeArrowheads="1"/>
          </p:cNvPicPr>
          <p:nvPr/>
        </p:nvPicPr>
        <p:blipFill>
          <a:blip r:embed="rId6"/>
          <a:srcRect/>
          <a:stretch>
            <a:fillRect/>
          </a:stretch>
        </p:blipFill>
        <p:spPr bwMode="auto">
          <a:xfrm>
            <a:off x="8008914" y="4092866"/>
            <a:ext cx="1437697" cy="281550"/>
          </a:xfrm>
          <a:prstGeom prst="rect">
            <a:avLst/>
          </a:prstGeom>
          <a:noFill/>
          <a:ln>
            <a:noFill/>
          </a:ln>
        </p:spPr>
      </p:pic>
      <p:pic>
        <p:nvPicPr>
          <p:cNvPr id="56" name="Picture 8" descr="http://upload.wikimedia.org/wikipedia/en/6/68/SAS_Institute_logo.png"/>
          <p:cNvPicPr>
            <a:picLocks noChangeAspect="1" noChangeArrowheads="1"/>
          </p:cNvPicPr>
          <p:nvPr/>
        </p:nvPicPr>
        <p:blipFill>
          <a:blip r:embed="rId7" cstate="print"/>
          <a:srcRect/>
          <a:stretch>
            <a:fillRect/>
          </a:stretch>
        </p:blipFill>
        <p:spPr bwMode="auto">
          <a:xfrm>
            <a:off x="6126867" y="5686321"/>
            <a:ext cx="661843" cy="286203"/>
          </a:xfrm>
          <a:prstGeom prst="rect">
            <a:avLst/>
          </a:prstGeom>
          <a:noFill/>
          <a:ln>
            <a:noFill/>
          </a:ln>
        </p:spPr>
      </p:pic>
      <p:pic>
        <p:nvPicPr>
          <p:cNvPr id="57" name="Picture 12" descr="http://www.on-channel.com/ibm/differentia-nfp/images/qlikview-logo.jpg"/>
          <p:cNvPicPr>
            <a:picLocks noChangeAspect="1" noChangeArrowheads="1"/>
          </p:cNvPicPr>
          <p:nvPr/>
        </p:nvPicPr>
        <p:blipFill>
          <a:blip r:embed="rId8"/>
          <a:srcRect/>
          <a:stretch>
            <a:fillRect/>
          </a:stretch>
        </p:blipFill>
        <p:spPr bwMode="auto">
          <a:xfrm>
            <a:off x="5143193" y="4632975"/>
            <a:ext cx="1603953" cy="550611"/>
          </a:xfrm>
          <a:prstGeom prst="rect">
            <a:avLst/>
          </a:prstGeom>
          <a:noFill/>
          <a:ln>
            <a:noFill/>
          </a:ln>
        </p:spPr>
      </p:pic>
      <p:cxnSp>
        <p:nvCxnSpPr>
          <p:cNvPr id="58" name="Straight Arrow Connector 57"/>
          <p:cNvCxnSpPr/>
          <p:nvPr/>
        </p:nvCxnSpPr>
        <p:spPr>
          <a:xfrm>
            <a:off x="3934673" y="5201580"/>
            <a:ext cx="4156364" cy="1588"/>
          </a:xfrm>
          <a:prstGeom prst="straightConnector1">
            <a:avLst/>
          </a:prstGeom>
          <a:ln>
            <a:solidFill>
              <a:schemeClr val="tx2">
                <a:lumMod val="60000"/>
                <a:lumOff val="40000"/>
              </a:scheme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0266218" y="5013003"/>
            <a:ext cx="1136073" cy="1588"/>
          </a:xfrm>
          <a:prstGeom prst="straightConnector1">
            <a:avLst/>
          </a:prstGeom>
          <a:ln>
            <a:solidFill>
              <a:schemeClr val="tx2">
                <a:lumMod val="60000"/>
                <a:lumOff val="40000"/>
              </a:schemeClr>
            </a:solidFill>
            <a:headEnd type="arrow"/>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1" name="Picture 10" descr="http://siliconflow.com/wp-content/uploads/2014/05/microsoft-excel-logo-small1.png"/>
          <p:cNvPicPr>
            <a:picLocks noChangeAspect="1" noChangeArrowheads="1"/>
          </p:cNvPicPr>
          <p:nvPr/>
        </p:nvPicPr>
        <p:blipFill>
          <a:blip r:embed="rId9" cstate="print"/>
          <a:srcRect/>
          <a:stretch>
            <a:fillRect/>
          </a:stretch>
        </p:blipFill>
        <p:spPr bwMode="auto">
          <a:xfrm>
            <a:off x="3605396" y="3967805"/>
            <a:ext cx="440171" cy="389612"/>
          </a:xfrm>
          <a:prstGeom prst="rect">
            <a:avLst/>
          </a:prstGeom>
          <a:noFill/>
        </p:spPr>
      </p:pic>
      <p:sp>
        <p:nvSpPr>
          <p:cNvPr id="62" name="TextBox 61"/>
          <p:cNvSpPr txBox="1"/>
          <p:nvPr/>
        </p:nvSpPr>
        <p:spPr bwMode="gray">
          <a:xfrm>
            <a:off x="3985716" y="4018956"/>
            <a:ext cx="928254" cy="318655"/>
          </a:xfrm>
          <a:prstGeom prst="rect">
            <a:avLst/>
          </a:prstGeom>
        </p:spPr>
        <p:txBody>
          <a:bodyPr vert="horz" wrap="square" lIns="91440" tIns="45720" rIns="91440" bIns="45720" rtlCol="0" anchor="ctr">
            <a:noAutofit/>
          </a:bodyPr>
          <a:lstStyle/>
          <a:p>
            <a:r>
              <a:rPr lang="en-US" sz="1200" b="1" dirty="0" smtClean="0">
                <a:solidFill>
                  <a:prstClr val="black"/>
                </a:solidFill>
              </a:rPr>
              <a:t>MS Excel</a:t>
            </a:r>
            <a:endParaRPr lang="en-IN" sz="1200" b="1" dirty="0" smtClean="0">
              <a:solidFill>
                <a:prstClr val="black"/>
              </a:solidFill>
            </a:endParaRPr>
          </a:p>
        </p:txBody>
      </p:sp>
      <p:sp>
        <p:nvSpPr>
          <p:cNvPr id="66" name="TextBox 65"/>
          <p:cNvSpPr txBox="1"/>
          <p:nvPr/>
        </p:nvSpPr>
        <p:spPr bwMode="gray">
          <a:xfrm>
            <a:off x="10519866" y="4654724"/>
            <a:ext cx="928254" cy="318655"/>
          </a:xfrm>
          <a:prstGeom prst="rect">
            <a:avLst/>
          </a:prstGeom>
        </p:spPr>
        <p:txBody>
          <a:bodyPr vert="horz" wrap="square" lIns="91440" tIns="45720" rIns="91440" bIns="45720" rtlCol="0" anchor="ctr">
            <a:noAutofit/>
          </a:bodyPr>
          <a:lstStyle/>
          <a:p>
            <a:r>
              <a:rPr lang="en-US" sz="1400" b="1" dirty="0" smtClean="0">
                <a:solidFill>
                  <a:prstClr val="black"/>
                </a:solidFill>
              </a:rPr>
              <a:t>D3</a:t>
            </a:r>
            <a:endParaRPr lang="en-IN" sz="1400" b="1" dirty="0" smtClean="0">
              <a:solidFill>
                <a:prstClr val="black"/>
              </a:solidFill>
            </a:endParaRPr>
          </a:p>
        </p:txBody>
      </p:sp>
      <p:cxnSp>
        <p:nvCxnSpPr>
          <p:cNvPr id="30" name="Straight Connector 29"/>
          <p:cNvCxnSpPr/>
          <p:nvPr/>
        </p:nvCxnSpPr>
        <p:spPr>
          <a:xfrm rot="16200000" flipH="1">
            <a:off x="1524826" y="5033974"/>
            <a:ext cx="2148700" cy="13658"/>
          </a:xfrm>
          <a:prstGeom prst="line">
            <a:avLst/>
          </a:prstGeom>
        </p:spPr>
        <p:style>
          <a:lnRef idx="2">
            <a:schemeClr val="accent5"/>
          </a:lnRef>
          <a:fillRef idx="0">
            <a:schemeClr val="accent5"/>
          </a:fillRef>
          <a:effectRef idx="1">
            <a:schemeClr val="accent5"/>
          </a:effectRef>
          <a:fontRef idx="minor">
            <a:schemeClr val="tx1"/>
          </a:fontRef>
        </p:style>
      </p:cxnSp>
      <p:sp>
        <p:nvSpPr>
          <p:cNvPr id="32" name="TextBox 31"/>
          <p:cNvSpPr txBox="1"/>
          <p:nvPr/>
        </p:nvSpPr>
        <p:spPr bwMode="gray">
          <a:xfrm>
            <a:off x="832513" y="4627547"/>
            <a:ext cx="1624084" cy="586854"/>
          </a:xfrm>
          <a:prstGeom prst="rect">
            <a:avLst/>
          </a:prstGeom>
        </p:spPr>
        <p:txBody>
          <a:bodyPr vert="horz" wrap="square" lIns="91440" tIns="45720" rIns="91440" bIns="45720" rtlCol="0" anchor="ctr">
            <a:noAutofit/>
          </a:bodyPr>
          <a:lstStyle/>
          <a:p>
            <a:r>
              <a:rPr lang="en-US" sz="1400" dirty="0" smtClean="0">
                <a:solidFill>
                  <a:prstClr val="black"/>
                </a:solidFill>
                <a:latin typeface="Leelawadee UI" panose="020B0502040204020203" pitchFamily="34" charset="-34"/>
                <a:cs typeface="Leelawadee UI" panose="020B0502040204020203" pitchFamily="34" charset="-34"/>
              </a:rPr>
              <a:t>Tool Capability</a:t>
            </a:r>
            <a:endParaRPr lang="en-IN" sz="1400" dirty="0" smtClean="0">
              <a:solidFill>
                <a:prstClr val="black"/>
              </a:solidFill>
              <a:latin typeface="Leelawadee UI" panose="020B0502040204020203" pitchFamily="34" charset="-34"/>
              <a:cs typeface="Leelawadee UI" panose="020B0502040204020203" pitchFamily="34" charset="-34"/>
            </a:endParaRPr>
          </a:p>
        </p:txBody>
      </p:sp>
      <p:sp>
        <p:nvSpPr>
          <p:cNvPr id="34" name="Rectangle 33"/>
          <p:cNvSpPr/>
          <p:nvPr/>
        </p:nvSpPr>
        <p:spPr>
          <a:xfrm>
            <a:off x="874059" y="670979"/>
            <a:ext cx="10717305" cy="369332"/>
          </a:xfrm>
          <a:prstGeom prst="rect">
            <a:avLst/>
          </a:prstGeom>
        </p:spPr>
        <p:txBody>
          <a:bodyPr wrap="square" anchor="t">
            <a:spAutoFit/>
          </a:bodyPr>
          <a:lstStyle/>
          <a:p>
            <a:endParaRPr lang="en-IN" dirty="0">
              <a:solidFill>
                <a:prstClr val="black"/>
              </a:solidFill>
              <a:latin typeface="Leelawadee UI" panose="020B0502040204020203" pitchFamily="34" charset="-34"/>
              <a:cs typeface="Leelawadee UI" panose="020B0502040204020203" pitchFamily="34" charset="-34"/>
            </a:endParaRPr>
          </a:p>
        </p:txBody>
      </p:sp>
      <p:sp>
        <p:nvSpPr>
          <p:cNvPr id="35" name="Rectangle 34"/>
          <p:cNvSpPr/>
          <p:nvPr/>
        </p:nvSpPr>
        <p:spPr>
          <a:xfrm>
            <a:off x="3693455" y="248176"/>
            <a:ext cx="4805097" cy="461665"/>
          </a:xfrm>
          <a:prstGeom prst="rect">
            <a:avLst/>
          </a:prstGeom>
          <a:solidFill>
            <a:schemeClr val="bg1"/>
          </a:solidFill>
        </p:spPr>
        <p:txBody>
          <a:bodyPr wrap="none" anchor="t">
            <a:spAutoFit/>
          </a:bodyPr>
          <a:lstStyle/>
          <a:p>
            <a:pPr algn="ctr"/>
            <a:r>
              <a:rPr lang="en-US" sz="2400" b="1" dirty="0">
                <a:solidFill>
                  <a:srgbClr val="0070C0"/>
                </a:solidFill>
                <a:latin typeface="Leelawadee UI" panose="020B0502040204020203" pitchFamily="34" charset="-34"/>
                <a:cs typeface="Leelawadee UI" panose="020B0502040204020203" pitchFamily="34" charset="-34"/>
              </a:rPr>
              <a:t>Market Analysis of </a:t>
            </a:r>
            <a:r>
              <a:rPr lang="en-US" sz="2400" b="1" dirty="0" smtClean="0">
                <a:solidFill>
                  <a:srgbClr val="0070C0"/>
                </a:solidFill>
                <a:latin typeface="Leelawadee UI" panose="020B0502040204020203" pitchFamily="34" charset="-34"/>
                <a:cs typeface="Leelawadee UI" panose="020B0502040204020203" pitchFamily="34" charset="-34"/>
              </a:rPr>
              <a:t>Visualization</a:t>
            </a:r>
            <a:endParaRPr lang="en-IN" sz="2400" b="1" dirty="0">
              <a:solidFill>
                <a:srgbClr val="0070C0"/>
              </a:solidFill>
              <a:latin typeface="Leelawadee UI" panose="020B0502040204020203" pitchFamily="34" charset="-34"/>
              <a:cs typeface="Leelawadee UI" panose="020B0502040204020203" pitchFamily="34" charset="-34"/>
            </a:endParaRPr>
          </a:p>
        </p:txBody>
      </p:sp>
      <p:sp>
        <p:nvSpPr>
          <p:cNvPr id="40" name="Rectangle 39"/>
          <p:cNvSpPr/>
          <p:nvPr/>
        </p:nvSpPr>
        <p:spPr>
          <a:xfrm>
            <a:off x="307975" y="749465"/>
            <a:ext cx="12136088" cy="646331"/>
          </a:xfrm>
          <a:prstGeom prst="rect">
            <a:avLst/>
          </a:prstGeom>
        </p:spPr>
        <p:txBody>
          <a:bodyPr wrap="square" anchor="t">
            <a:spAutoFit/>
          </a:bodyPr>
          <a:lstStyle/>
          <a:p>
            <a:r>
              <a:rPr lang="en-IN" dirty="0" smtClean="0">
                <a:solidFill>
                  <a:prstClr val="black"/>
                </a:solidFill>
                <a:latin typeface="Leelawadee UI" panose="020B0502040204020203" pitchFamily="34" charset="-34"/>
                <a:cs typeface="Leelawadee UI" panose="020B0502040204020203" pitchFamily="34" charset="-34"/>
              </a:rPr>
              <a:t>Tableau </a:t>
            </a:r>
            <a:r>
              <a:rPr lang="en-IN" dirty="0">
                <a:solidFill>
                  <a:prstClr val="black"/>
                </a:solidFill>
                <a:latin typeface="Leelawadee UI" panose="020B0502040204020203" pitchFamily="34" charset="-34"/>
                <a:cs typeface="Leelawadee UI" panose="020B0502040204020203" pitchFamily="34" charset="-34"/>
              </a:rPr>
              <a:t>has the best rating due to its advanced visualizations capabilities, but something not solving for all BI needs. </a:t>
            </a:r>
          </a:p>
          <a:p>
            <a:endParaRPr lang="en-IN" dirty="0">
              <a:solidFill>
                <a:prstClr val="black"/>
              </a:solidFill>
              <a:latin typeface="Leelawadee UI" panose="020B0502040204020203" pitchFamily="34" charset="-34"/>
              <a:cs typeface="Leelawadee UI" panose="020B0502040204020203" pitchFamily="34" charset="-34"/>
            </a:endParaRPr>
          </a:p>
        </p:txBody>
      </p:sp>
      <p:sp>
        <p:nvSpPr>
          <p:cNvPr id="33"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27</a:t>
            </a:r>
            <a:endParaRPr lang="en-IN" dirty="0">
              <a:solidFill>
                <a:srgbClr val="000000">
                  <a:tint val="75000"/>
                </a:srgbClr>
              </a:solidFill>
            </a:endParaRPr>
          </a:p>
        </p:txBody>
      </p:sp>
    </p:spTree>
    <p:extLst>
      <p:ext uri="{BB962C8B-B14F-4D97-AF65-F5344CB8AC3E}">
        <p14:creationId xmlns:p14="http://schemas.microsoft.com/office/powerpoint/2010/main" val="21553316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nvPr>
        </p:nvGraphicFramePr>
        <p:xfrm>
          <a:off x="587665" y="1679527"/>
          <a:ext cx="5813136" cy="4818256"/>
        </p:xfrm>
        <a:graphic>
          <a:graphicData uri="http://schemas.openxmlformats.org/drawingml/2006/table">
            <a:tbl>
              <a:tblPr firstRow="1" bandRow="1">
                <a:tableStyleId>{F2DE63D5-997A-4646-A377-4702673A728D}</a:tableStyleId>
              </a:tblPr>
              <a:tblGrid>
                <a:gridCol w="3151181"/>
                <a:gridCol w="2661955"/>
              </a:tblGrid>
              <a:tr h="426814">
                <a:tc>
                  <a:txBody>
                    <a:bodyPr/>
                    <a:lstStyle/>
                    <a:p>
                      <a:pPr algn="ctr"/>
                      <a:r>
                        <a:rPr lang="en-US" sz="1600" dirty="0" smtClean="0">
                          <a:latin typeface="Leelawadee UI" panose="020B0502040204020203" pitchFamily="34" charset="-34"/>
                          <a:cs typeface="Leelawadee UI" panose="020B0502040204020203" pitchFamily="34" charset="-34"/>
                        </a:rPr>
                        <a:t>Strengths</a:t>
                      </a:r>
                      <a:endParaRPr lang="en-IN" sz="1600" dirty="0">
                        <a:latin typeface="Leelawadee UI" panose="020B0502040204020203" pitchFamily="34" charset="-34"/>
                        <a:cs typeface="Leelawadee UI" panose="020B0502040204020203" pitchFamily="34" charset="-34"/>
                      </a:endParaRPr>
                    </a:p>
                  </a:txBody>
                  <a:tcPr anchor="ctr"/>
                </a:tc>
                <a:tc>
                  <a:txBody>
                    <a:bodyPr/>
                    <a:lstStyle/>
                    <a:p>
                      <a:pPr algn="ctr"/>
                      <a:r>
                        <a:rPr lang="en-US" sz="1600" dirty="0" smtClean="0">
                          <a:latin typeface="Leelawadee UI" panose="020B0502040204020203" pitchFamily="34" charset="-34"/>
                          <a:cs typeface="Leelawadee UI" panose="020B0502040204020203" pitchFamily="34" charset="-34"/>
                        </a:rPr>
                        <a:t>Cautions</a:t>
                      </a:r>
                      <a:endParaRPr lang="en-IN" sz="1600" dirty="0">
                        <a:latin typeface="Leelawadee UI" panose="020B0502040204020203" pitchFamily="34" charset="-34"/>
                        <a:cs typeface="Leelawadee UI" panose="020B0502040204020203" pitchFamily="34" charset="-34"/>
                      </a:endParaRPr>
                    </a:p>
                  </a:txBody>
                  <a:tcPr anchor="ctr"/>
                </a:tc>
              </a:tr>
              <a:tr h="4391442">
                <a:tc>
                  <a:txBody>
                    <a:bodyPr/>
                    <a:lstStyle/>
                    <a:p>
                      <a:pPr marL="228600" indent="-228600">
                        <a:buFont typeface="Arial" pitchFamily="34" charset="0"/>
                        <a:buChar char="•"/>
                      </a:pPr>
                      <a:endParaRPr lang="en-IN"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r>
                        <a:rPr lang="en-IN" sz="1400" kern="1200" dirty="0" smtClean="0">
                          <a:latin typeface="Leelawadee UI" panose="020B0502040204020203" pitchFamily="34" charset="-34"/>
                          <a:cs typeface="Leelawadee UI" panose="020B0502040204020203" pitchFamily="34" charset="-34"/>
                        </a:rPr>
                        <a:t>Platform strength</a:t>
                      </a:r>
                      <a:r>
                        <a:rPr lang="en-IN" sz="1400" kern="1200" baseline="0" dirty="0" smtClean="0">
                          <a:latin typeface="Leelawadee UI" panose="020B0502040204020203" pitchFamily="34" charset="-34"/>
                          <a:cs typeface="Leelawadee UI" panose="020B0502040204020203" pitchFamily="34" charset="-34"/>
                        </a:rPr>
                        <a:t>:</a:t>
                      </a:r>
                    </a:p>
                    <a:p>
                      <a:pPr marL="685800" lvl="1" indent="-228600">
                        <a:buFont typeface="Wingdings" pitchFamily="2" charset="2"/>
                        <a:buChar char="q"/>
                      </a:pPr>
                      <a:r>
                        <a:rPr lang="en-IN" sz="1400" kern="1200" dirty="0" smtClean="0">
                          <a:latin typeface="Leelawadee UI" panose="020B0502040204020203" pitchFamily="34" charset="-34"/>
                          <a:cs typeface="Leelawadee UI" panose="020B0502040204020203" pitchFamily="34" charset="-34"/>
                        </a:rPr>
                        <a:t>Analytic dashboards, </a:t>
                      </a:r>
                    </a:p>
                    <a:p>
                      <a:pPr marL="685800" lvl="1" indent="-228600">
                        <a:buFont typeface="Wingdings" pitchFamily="2" charset="2"/>
                        <a:buChar char="q"/>
                      </a:pPr>
                      <a:r>
                        <a:rPr lang="en-IN" sz="1400" kern="1200" dirty="0" smtClean="0">
                          <a:latin typeface="Leelawadee UI" panose="020B0502040204020203" pitchFamily="34" charset="-34"/>
                          <a:cs typeface="Leelawadee UI" panose="020B0502040204020203" pitchFamily="34" charset="-34"/>
                        </a:rPr>
                        <a:t>Free-form exploration</a:t>
                      </a:r>
                    </a:p>
                    <a:p>
                      <a:pPr marL="685800" lvl="1" indent="-228600">
                        <a:buFont typeface="Wingdings" pitchFamily="2" charset="2"/>
                        <a:buChar char="q"/>
                      </a:pPr>
                      <a:r>
                        <a:rPr lang="en-IN" sz="1400" kern="1200" dirty="0" smtClean="0">
                          <a:latin typeface="Leelawadee UI" panose="020B0502040204020203" pitchFamily="34" charset="-34"/>
                          <a:cs typeface="Leelawadee UI" panose="020B0502040204020203" pitchFamily="34" charset="-34"/>
                        </a:rPr>
                        <a:t>Business-user data mash up </a:t>
                      </a:r>
                    </a:p>
                    <a:p>
                      <a:pPr marL="685800" lvl="1" indent="-228600">
                        <a:buFont typeface="Wingdings" pitchFamily="2" charset="2"/>
                        <a:buChar char="q"/>
                      </a:pPr>
                      <a:r>
                        <a:rPr lang="en-IN" sz="1400" kern="1200" dirty="0" smtClean="0">
                          <a:latin typeface="Leelawadee UI" panose="020B0502040204020203" pitchFamily="34" charset="-34"/>
                          <a:cs typeface="Leelawadee UI" panose="020B0502040204020203" pitchFamily="34" charset="-34"/>
                        </a:rPr>
                        <a:t>Cloud deployment</a:t>
                      </a:r>
                    </a:p>
                    <a:p>
                      <a:pPr marL="685800" lvl="1" indent="-228600">
                        <a:buFont typeface="Wingdings" pitchFamily="2" charset="2"/>
                        <a:buChar char="q"/>
                      </a:pPr>
                      <a:r>
                        <a:rPr lang="en-US" sz="1400" kern="1200" dirty="0" smtClean="0">
                          <a:latin typeface="Leelawadee UI" panose="020B0502040204020203" pitchFamily="34" charset="-34"/>
                          <a:cs typeface="Leelawadee UI" panose="020B0502040204020203" pitchFamily="34" charset="-34"/>
                        </a:rPr>
                        <a:t>Compatibility across multiple devices</a:t>
                      </a:r>
                    </a:p>
                    <a:p>
                      <a:pPr marL="685800" lvl="1" indent="-228600">
                        <a:buFont typeface="Wingdings" pitchFamily="2" charset="2"/>
                        <a:buNone/>
                      </a:pPr>
                      <a:endParaRPr lang="en-IN"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r>
                        <a:rPr lang="en-IN" sz="1400" kern="1200" dirty="0" smtClean="0">
                          <a:latin typeface="Leelawadee UI" panose="020B0502040204020203" pitchFamily="34" charset="-34"/>
                          <a:cs typeface="Leelawadee UI" panose="020B0502040204020203" pitchFamily="34" charset="-34"/>
                        </a:rPr>
                        <a:t>Market leader - Tableau customers report among the highest scores in terms of breadth and ease of use</a:t>
                      </a:r>
                    </a:p>
                    <a:p>
                      <a:pPr marL="228600" indent="-228600">
                        <a:buFont typeface="Arial" pitchFamily="34" charset="0"/>
                        <a:buChar char="•"/>
                      </a:pPr>
                      <a:endParaRPr lang="en-US"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r>
                        <a:rPr lang="en-US" sz="1400" kern="1200" dirty="0" smtClean="0">
                          <a:latin typeface="Leelawadee UI" panose="020B0502040204020203" pitchFamily="34" charset="-34"/>
                          <a:cs typeface="Leelawadee UI" panose="020B0502040204020203" pitchFamily="34" charset="-34"/>
                        </a:rPr>
                        <a:t>Very good support community</a:t>
                      </a:r>
                      <a:endParaRPr lang="en-IN"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endParaRPr lang="en-IN"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r>
                        <a:rPr lang="en-IN" sz="1400" kern="1200" dirty="0" smtClean="0">
                          <a:latin typeface="Leelawadee UI" panose="020B0502040204020203" pitchFamily="34" charset="-34"/>
                          <a:cs typeface="Leelawadee UI" panose="020B0502040204020203" pitchFamily="34" charset="-34"/>
                        </a:rPr>
                        <a:t>R&amp;D-driven company( % revenue</a:t>
                      </a:r>
                      <a:r>
                        <a:rPr lang="en-IN" sz="1400" kern="1200" baseline="0" dirty="0" smtClean="0">
                          <a:latin typeface="Leelawadee UI" panose="020B0502040204020203" pitchFamily="34" charset="-34"/>
                          <a:cs typeface="Leelawadee UI" panose="020B0502040204020203" pitchFamily="34" charset="-34"/>
                        </a:rPr>
                        <a:t> -</a:t>
                      </a:r>
                      <a:r>
                        <a:rPr lang="en-IN" sz="1400" kern="1200" dirty="0" smtClean="0">
                          <a:latin typeface="Leelawadee UI" panose="020B0502040204020203" pitchFamily="34" charset="-34"/>
                          <a:cs typeface="Leelawadee UI" panose="020B0502040204020203" pitchFamily="34" charset="-34"/>
                        </a:rPr>
                        <a:t>29% in 2014 )</a:t>
                      </a:r>
                      <a:endParaRPr lang="en-IN" sz="1400" dirty="0">
                        <a:latin typeface="Leelawadee UI" panose="020B0502040204020203" pitchFamily="34" charset="-34"/>
                        <a:cs typeface="Leelawadee UI" panose="020B0502040204020203" pitchFamily="34" charset="-34"/>
                      </a:endParaRPr>
                    </a:p>
                  </a:txBody>
                  <a:tcPr/>
                </a:tc>
                <a:tc>
                  <a:txBody>
                    <a:bodyPr/>
                    <a:lstStyle/>
                    <a:p>
                      <a:pPr marL="228600" indent="-228600">
                        <a:buFont typeface="Arial" pitchFamily="34" charset="0"/>
                        <a:buNone/>
                      </a:pPr>
                      <a:endParaRPr lang="en-US"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Char char="•"/>
                      </a:pPr>
                      <a:r>
                        <a:rPr lang="en-IN" sz="1400" kern="1200" dirty="0" smtClean="0">
                          <a:latin typeface="Leelawadee UI" panose="020B0502040204020203" pitchFamily="34" charset="-34"/>
                          <a:cs typeface="Leelawadee UI" panose="020B0502040204020203" pitchFamily="34" charset="-34"/>
                        </a:rPr>
                        <a:t>Limited data preparation and advanced Analytics capabilities. Third-party products and partner capabilities  are generally required</a:t>
                      </a:r>
                    </a:p>
                    <a:p>
                      <a:pPr marL="228600" indent="-228600">
                        <a:buFont typeface="Arial" pitchFamily="34" charset="0"/>
                        <a:buChar char="•"/>
                      </a:pPr>
                      <a:endParaRPr lang="en-US" sz="1400" kern="1200" dirty="0" smtClean="0">
                        <a:latin typeface="Leelawadee UI" panose="020B0502040204020203" pitchFamily="34" charset="-34"/>
                        <a:cs typeface="Leelawadee UI" panose="020B0502040204020203" pitchFamily="34" charset="-34"/>
                      </a:endParaRPr>
                    </a:p>
                    <a:p>
                      <a:pPr marL="228600" marR="0" indent="-228600" algn="l" defTabSz="457200" rtl="0" eaLnBrk="1" fontAlgn="auto" latinLnBrk="0" hangingPunct="1">
                        <a:lnSpc>
                          <a:spcPct val="100000"/>
                        </a:lnSpc>
                        <a:spcBef>
                          <a:spcPts val="0"/>
                        </a:spcBef>
                        <a:spcAft>
                          <a:spcPts val="0"/>
                        </a:spcAft>
                        <a:buClrTx/>
                        <a:buSzTx/>
                        <a:buFont typeface="Arial" pitchFamily="34" charset="0"/>
                        <a:buChar char="•"/>
                        <a:tabLst/>
                        <a:defRPr/>
                      </a:pPr>
                      <a:r>
                        <a:rPr lang="en-IN" sz="1400" kern="1200" dirty="0" smtClean="0">
                          <a:latin typeface="Leelawadee UI" panose="020B0502040204020203" pitchFamily="34" charset="-34"/>
                          <a:cs typeface="Leelawadee UI" panose="020B0502040204020203" pitchFamily="34" charset="-34"/>
                        </a:rPr>
                        <a:t>Limited product line focused on data discovery</a:t>
                      </a:r>
                      <a:r>
                        <a:rPr lang="en-IN" sz="1400" kern="1200" baseline="0" dirty="0" smtClean="0">
                          <a:latin typeface="Leelawadee UI" panose="020B0502040204020203" pitchFamily="34" charset="-34"/>
                          <a:cs typeface="Leelawadee UI" panose="020B0502040204020203" pitchFamily="34" charset="-34"/>
                        </a:rPr>
                        <a:t> therefore organization needs  to manage more software vendors </a:t>
                      </a:r>
                      <a:endParaRPr lang="en-IN" sz="1400" kern="1200" dirty="0" smtClean="0">
                        <a:latin typeface="Leelawadee UI" panose="020B0502040204020203" pitchFamily="34" charset="-34"/>
                        <a:cs typeface="Leelawadee UI" panose="020B0502040204020203" pitchFamily="34" charset="-34"/>
                      </a:endParaRPr>
                    </a:p>
                    <a:p>
                      <a:pPr marL="228600" indent="-228600">
                        <a:buFont typeface="Arial" pitchFamily="34" charset="0"/>
                        <a:buNone/>
                      </a:pPr>
                      <a:endParaRPr lang="en-US" sz="1400" b="0" i="0" kern="1200" dirty="0" smtClean="0">
                        <a:solidFill>
                          <a:schemeClr val="tx1"/>
                        </a:solidFill>
                        <a:latin typeface="Leelawadee UI" panose="020B0502040204020203" pitchFamily="34" charset="-34"/>
                        <a:ea typeface="+mn-ea"/>
                        <a:cs typeface="Leelawadee UI" panose="020B0502040204020203" pitchFamily="34" charset="-34"/>
                      </a:endParaRPr>
                    </a:p>
                  </a:txBody>
                  <a:tcPr/>
                </a:tc>
              </a:tr>
            </a:tbl>
          </a:graphicData>
        </a:graphic>
      </p:graphicFrame>
      <p:sp>
        <p:nvSpPr>
          <p:cNvPr id="3" name="Slide Number Placeholder 2"/>
          <p:cNvSpPr>
            <a:spLocks noGrp="1"/>
          </p:cNvSpPr>
          <p:nvPr>
            <p:ph type="sldNum" sz="quarter" idx="12"/>
          </p:nvPr>
        </p:nvSpPr>
        <p:spPr>
          <a:xfrm>
            <a:off x="9204158" y="6397267"/>
            <a:ext cx="2743200" cy="365125"/>
          </a:xfrm>
        </p:spPr>
        <p:txBody>
          <a:bodyPr/>
          <a:lstStyle/>
          <a:p>
            <a:fld id="{D57F1E4F-1CFF-5643-939E-217C01CDF565}" type="slidenum">
              <a:rPr lang="en-US" smtClean="0">
                <a:solidFill>
                  <a:srgbClr val="0E5580"/>
                </a:solidFill>
              </a:rPr>
              <a:pPr/>
              <a:t>35</a:t>
            </a:fld>
            <a:endParaRPr lang="en-US" dirty="0">
              <a:solidFill>
                <a:srgbClr val="0E5580"/>
              </a:solidFill>
            </a:endParaRPr>
          </a:p>
        </p:txBody>
      </p:sp>
      <p:pic>
        <p:nvPicPr>
          <p:cNvPr id="9" name="Picture 2"/>
          <p:cNvPicPr>
            <a:picLocks noChangeAspect="1" noChangeArrowheads="1"/>
          </p:cNvPicPr>
          <p:nvPr/>
        </p:nvPicPr>
        <p:blipFill>
          <a:blip r:embed="rId2"/>
          <a:srcRect/>
          <a:stretch>
            <a:fillRect/>
          </a:stretch>
        </p:blipFill>
        <p:spPr bwMode="auto">
          <a:xfrm>
            <a:off x="6902518" y="2171630"/>
            <a:ext cx="4603277" cy="4541797"/>
          </a:xfrm>
          <a:prstGeom prst="rect">
            <a:avLst/>
          </a:prstGeom>
          <a:noFill/>
          <a:ln w="9525">
            <a:noFill/>
            <a:miter lim="800000"/>
            <a:headEnd/>
            <a:tailEnd/>
          </a:ln>
          <a:effectLst/>
        </p:spPr>
      </p:pic>
      <p:sp>
        <p:nvSpPr>
          <p:cNvPr id="10" name="Oval 9"/>
          <p:cNvSpPr/>
          <p:nvPr/>
        </p:nvSpPr>
        <p:spPr>
          <a:xfrm>
            <a:off x="9421090" y="3449781"/>
            <a:ext cx="152401" cy="18011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prstClr val="black"/>
              </a:solidFill>
            </a:endParaRPr>
          </a:p>
        </p:txBody>
      </p:sp>
      <p:sp>
        <p:nvSpPr>
          <p:cNvPr id="11" name="TextBox 10"/>
          <p:cNvSpPr txBox="1"/>
          <p:nvPr/>
        </p:nvSpPr>
        <p:spPr bwMode="gray">
          <a:xfrm>
            <a:off x="7063630" y="1657164"/>
            <a:ext cx="4281055" cy="235527"/>
          </a:xfrm>
          <a:prstGeom prst="rect">
            <a:avLst/>
          </a:prstGeom>
        </p:spPr>
        <p:txBody>
          <a:bodyPr vert="horz" wrap="square" lIns="91440" tIns="45720" rIns="91440" bIns="45720" rtlCol="0" anchor="ctr">
            <a:noAutofit/>
          </a:bodyPr>
          <a:lstStyle/>
          <a:p>
            <a:pPr algn="ctr"/>
            <a:r>
              <a:rPr lang="en-IN" sz="1400" dirty="0" smtClean="0">
                <a:solidFill>
                  <a:prstClr val="black"/>
                </a:solidFill>
                <a:latin typeface="Leelawadee UI" panose="020B0502040204020203" pitchFamily="34" charset="-34"/>
                <a:cs typeface="Leelawadee UI" panose="020B0502040204020203" pitchFamily="34" charset="-34"/>
              </a:rPr>
              <a:t>Magic Quadrant for Business Intelligence and Analytics Platforms – </a:t>
            </a:r>
            <a:r>
              <a:rPr lang="en-IN" sz="1400" b="1" dirty="0" smtClean="0">
                <a:solidFill>
                  <a:prstClr val="black"/>
                </a:solidFill>
                <a:latin typeface="Leelawadee UI" panose="020B0502040204020203" pitchFamily="34" charset="-34"/>
                <a:cs typeface="Leelawadee UI" panose="020B0502040204020203" pitchFamily="34" charset="-34"/>
              </a:rPr>
              <a:t>Gartner 2015</a:t>
            </a:r>
          </a:p>
        </p:txBody>
      </p:sp>
      <p:grpSp>
        <p:nvGrpSpPr>
          <p:cNvPr id="13" name="Group 12"/>
          <p:cNvGrpSpPr/>
          <p:nvPr/>
        </p:nvGrpSpPr>
        <p:grpSpPr>
          <a:xfrm>
            <a:off x="4" y="248176"/>
            <a:ext cx="12192000" cy="792135"/>
            <a:chOff x="4" y="216207"/>
            <a:chExt cx="12192000" cy="792135"/>
          </a:xfrm>
        </p:grpSpPr>
        <p:cxnSp>
          <p:nvCxnSpPr>
            <p:cNvPr id="18" name="Straight Connector 17"/>
            <p:cNvCxnSpPr/>
            <p:nvPr/>
          </p:nvCxnSpPr>
          <p:spPr>
            <a:xfrm>
              <a:off x="4" y="447039"/>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74059" y="639010"/>
              <a:ext cx="10717305" cy="369332"/>
            </a:xfrm>
            <a:prstGeom prst="rect">
              <a:avLst/>
            </a:prstGeom>
          </p:spPr>
          <p:txBody>
            <a:bodyPr wrap="square" anchor="t">
              <a:spAutoFit/>
            </a:bodyPr>
            <a:lstStyle/>
            <a:p>
              <a:endParaRPr lang="en-IN" dirty="0">
                <a:solidFill>
                  <a:prstClr val="black"/>
                </a:solidFill>
                <a:latin typeface="Leelawadee UI" panose="020B0502040204020203" pitchFamily="34" charset="-34"/>
                <a:cs typeface="Leelawadee UI" panose="020B0502040204020203" pitchFamily="34" charset="-34"/>
              </a:endParaRPr>
            </a:p>
          </p:txBody>
        </p:sp>
        <p:sp>
          <p:nvSpPr>
            <p:cNvPr id="15" name="Rectangle 14"/>
            <p:cNvSpPr/>
            <p:nvPr/>
          </p:nvSpPr>
          <p:spPr>
            <a:xfrm>
              <a:off x="4962777" y="216207"/>
              <a:ext cx="2266454" cy="461665"/>
            </a:xfrm>
            <a:prstGeom prst="rect">
              <a:avLst/>
            </a:prstGeom>
            <a:solidFill>
              <a:schemeClr val="bg1"/>
            </a:solidFill>
          </p:spPr>
          <p:txBody>
            <a:bodyPr wrap="none" anchor="t">
              <a:spAutoFit/>
            </a:bodyPr>
            <a:lstStyle/>
            <a:p>
              <a:pPr algn="ctr"/>
              <a:r>
                <a:rPr lang="en-US" sz="2400" b="1" dirty="0">
                  <a:solidFill>
                    <a:srgbClr val="0070C0"/>
                  </a:solidFill>
                  <a:latin typeface="Leelawadee UI" panose="020B0502040204020203" pitchFamily="34" charset="-34"/>
                  <a:cs typeface="Leelawadee UI" panose="020B0502040204020203" pitchFamily="34" charset="-34"/>
                </a:rPr>
                <a:t>Why Tableau </a:t>
              </a:r>
              <a:r>
                <a:rPr lang="en-US" sz="2400" b="1" dirty="0" smtClean="0">
                  <a:solidFill>
                    <a:srgbClr val="0070C0"/>
                  </a:solidFill>
                  <a:latin typeface="Leelawadee UI" panose="020B0502040204020203" pitchFamily="34" charset="-34"/>
                  <a:cs typeface="Leelawadee UI" panose="020B0502040204020203" pitchFamily="34" charset="-34"/>
                </a:rPr>
                <a:t>?</a:t>
              </a:r>
              <a:endParaRPr lang="en-IN" sz="2400" b="1" dirty="0">
                <a:solidFill>
                  <a:srgbClr val="0070C0"/>
                </a:solidFill>
                <a:latin typeface="Leelawadee UI" panose="020B0502040204020203" pitchFamily="34" charset="-34"/>
                <a:cs typeface="Leelawadee UI" panose="020B0502040204020203" pitchFamily="34" charset="-34"/>
              </a:endParaRPr>
            </a:p>
          </p:txBody>
        </p:sp>
      </p:grpSp>
      <p:sp>
        <p:nvSpPr>
          <p:cNvPr id="2" name="Rectangle 1"/>
          <p:cNvSpPr/>
          <p:nvPr/>
        </p:nvSpPr>
        <p:spPr>
          <a:xfrm>
            <a:off x="587664" y="640686"/>
            <a:ext cx="11155157" cy="646331"/>
          </a:xfrm>
          <a:prstGeom prst="rect">
            <a:avLst/>
          </a:prstGeom>
        </p:spPr>
        <p:txBody>
          <a:bodyPr wrap="square">
            <a:spAutoFit/>
          </a:bodyPr>
          <a:lstStyle/>
          <a:p>
            <a:pPr algn="ctr"/>
            <a:r>
              <a:rPr lang="en-US" dirty="0">
                <a:solidFill>
                  <a:prstClr val="black"/>
                </a:solidFill>
                <a:latin typeface="Leelawadee UI" panose="020B0502040204020203" pitchFamily="34" charset="-34"/>
                <a:cs typeface="Leelawadee UI" panose="020B0502040204020203" pitchFamily="34" charset="-34"/>
              </a:rPr>
              <a:t>Tableau is </a:t>
            </a:r>
            <a:r>
              <a:rPr lang="en-US" dirty="0" smtClean="0">
                <a:solidFill>
                  <a:prstClr val="black"/>
                </a:solidFill>
                <a:latin typeface="Leelawadee UI" panose="020B0502040204020203" pitchFamily="34" charset="-34"/>
                <a:cs typeface="Leelawadee UI" panose="020B0502040204020203" pitchFamily="34" charset="-34"/>
              </a:rPr>
              <a:t>identified </a:t>
            </a:r>
            <a:r>
              <a:rPr lang="en-US" dirty="0">
                <a:solidFill>
                  <a:prstClr val="black"/>
                </a:solidFill>
                <a:latin typeface="Leelawadee UI" panose="020B0502040204020203" pitchFamily="34" charset="-34"/>
                <a:cs typeface="Leelawadee UI" panose="020B0502040204020203" pitchFamily="34" charset="-34"/>
              </a:rPr>
              <a:t>as optimal product in initial phase considering  visual </a:t>
            </a:r>
            <a:r>
              <a:rPr lang="en-US" dirty="0" smtClean="0">
                <a:solidFill>
                  <a:prstClr val="black"/>
                </a:solidFill>
                <a:latin typeface="Leelawadee UI" panose="020B0502040204020203" pitchFamily="34" charset="-34"/>
                <a:cs typeface="Leelawadee UI" panose="020B0502040204020203" pitchFamily="34" charset="-34"/>
              </a:rPr>
              <a:t>capabilities, </a:t>
            </a:r>
            <a:r>
              <a:rPr lang="en-US" dirty="0">
                <a:solidFill>
                  <a:prstClr val="black"/>
                </a:solidFill>
                <a:latin typeface="Leelawadee UI" panose="020B0502040204020203" pitchFamily="34" charset="-34"/>
                <a:cs typeface="Leelawadee UI" panose="020B0502040204020203" pitchFamily="34" charset="-34"/>
              </a:rPr>
              <a:t>client </a:t>
            </a:r>
            <a:r>
              <a:rPr lang="en-US" dirty="0" smtClean="0">
                <a:solidFill>
                  <a:prstClr val="black"/>
                </a:solidFill>
                <a:latin typeface="Leelawadee UI" panose="020B0502040204020203" pitchFamily="34" charset="-34"/>
                <a:cs typeface="Leelawadee UI" panose="020B0502040204020203" pitchFamily="34" charset="-34"/>
              </a:rPr>
              <a:t>requirement, </a:t>
            </a:r>
            <a:r>
              <a:rPr lang="en-US" dirty="0">
                <a:solidFill>
                  <a:prstClr val="black"/>
                </a:solidFill>
                <a:latin typeface="Leelawadee UI" panose="020B0502040204020203" pitchFamily="34" charset="-34"/>
                <a:cs typeface="Leelawadee UI" panose="020B0502040204020203" pitchFamily="34" charset="-34"/>
              </a:rPr>
              <a:t>time to delivery and ease of use </a:t>
            </a:r>
            <a:endParaRPr lang="en-IN" dirty="0">
              <a:solidFill>
                <a:prstClr val="black"/>
              </a:solidFill>
              <a:latin typeface="Leelawadee UI" panose="020B0502040204020203" pitchFamily="34" charset="-34"/>
              <a:cs typeface="Leelawadee UI" panose="020B0502040204020203" pitchFamily="34" charset="-34"/>
            </a:endParaRPr>
          </a:p>
        </p:txBody>
      </p:sp>
      <p:sp>
        <p:nvSpPr>
          <p:cNvPr id="12"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29</a:t>
            </a:r>
            <a:endParaRPr lang="en-IN" dirty="0">
              <a:solidFill>
                <a:srgbClr val="000000">
                  <a:tint val="75000"/>
                </a:srgbClr>
              </a:solidFill>
            </a:endParaRPr>
          </a:p>
        </p:txBody>
      </p:sp>
    </p:spTree>
    <p:extLst>
      <p:ext uri="{BB962C8B-B14F-4D97-AF65-F5344CB8AC3E}">
        <p14:creationId xmlns:p14="http://schemas.microsoft.com/office/powerpoint/2010/main" val="24588682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130553" y="6356349"/>
            <a:ext cx="2743200" cy="365125"/>
          </a:xfrm>
        </p:spPr>
        <p:txBody>
          <a:bodyPr/>
          <a:lstStyle/>
          <a:p>
            <a:fld id="{D57F1E4F-1CFF-5643-939E-217C01CDF565}" type="slidenum">
              <a:rPr lang="en-US" smtClean="0">
                <a:solidFill>
                  <a:srgbClr val="0E5580"/>
                </a:solidFill>
              </a:rPr>
              <a:pPr/>
              <a:t>36</a:t>
            </a:fld>
            <a:endParaRPr lang="en-US" dirty="0">
              <a:solidFill>
                <a:srgbClr val="0E5580"/>
              </a:solidFill>
            </a:endParaRPr>
          </a:p>
        </p:txBody>
      </p:sp>
      <p:graphicFrame>
        <p:nvGraphicFramePr>
          <p:cNvPr id="15" name="Diagram 14"/>
          <p:cNvGraphicFramePr/>
          <p:nvPr>
            <p:extLst/>
          </p:nvPr>
        </p:nvGraphicFramePr>
        <p:xfrm>
          <a:off x="490917" y="1700400"/>
          <a:ext cx="4861011" cy="465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p:cNvGraphicFramePr/>
          <p:nvPr>
            <p:extLst/>
          </p:nvPr>
        </p:nvGraphicFramePr>
        <p:xfrm>
          <a:off x="5677068" y="1714046"/>
          <a:ext cx="6196685" cy="46317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Rectangle 8"/>
          <p:cNvSpPr/>
          <p:nvPr/>
        </p:nvSpPr>
        <p:spPr>
          <a:xfrm>
            <a:off x="874059" y="670979"/>
            <a:ext cx="10717305" cy="369332"/>
          </a:xfrm>
          <a:prstGeom prst="rect">
            <a:avLst/>
          </a:prstGeom>
        </p:spPr>
        <p:txBody>
          <a:bodyPr wrap="square" anchor="t">
            <a:spAutoFit/>
          </a:bodyPr>
          <a:lstStyle/>
          <a:p>
            <a:endParaRPr lang="en-IN" dirty="0">
              <a:solidFill>
                <a:prstClr val="black"/>
              </a:solidFill>
              <a:latin typeface="Leelawadee UI" panose="020B0502040204020203" pitchFamily="34" charset="-34"/>
              <a:cs typeface="Leelawadee UI" panose="020B0502040204020203" pitchFamily="34" charset="-34"/>
            </a:endParaRPr>
          </a:p>
        </p:txBody>
      </p:sp>
      <p:sp>
        <p:nvSpPr>
          <p:cNvPr id="10" name="Rectangle 9"/>
          <p:cNvSpPr/>
          <p:nvPr/>
        </p:nvSpPr>
        <p:spPr>
          <a:xfrm>
            <a:off x="4422981" y="248176"/>
            <a:ext cx="3346044" cy="461665"/>
          </a:xfrm>
          <a:prstGeom prst="rect">
            <a:avLst/>
          </a:prstGeom>
          <a:solidFill>
            <a:schemeClr val="bg1"/>
          </a:solidFill>
        </p:spPr>
        <p:txBody>
          <a:bodyPr wrap="none" anchor="t">
            <a:spAutoFit/>
          </a:bodyPr>
          <a:lstStyle/>
          <a:p>
            <a:pPr algn="ctr"/>
            <a:r>
              <a:rPr lang="en-US" sz="2400" b="1" dirty="0">
                <a:solidFill>
                  <a:srgbClr val="0070C0"/>
                </a:solidFill>
                <a:latin typeface="Leelawadee UI" panose="020B0502040204020203" pitchFamily="34" charset="-34"/>
                <a:cs typeface="Leelawadee UI" panose="020B0502040204020203" pitchFamily="34" charset="-34"/>
              </a:rPr>
              <a:t>Tableau Product </a:t>
            </a:r>
            <a:r>
              <a:rPr lang="en-US" sz="2400" b="1" dirty="0" smtClean="0">
                <a:solidFill>
                  <a:srgbClr val="0070C0"/>
                </a:solidFill>
                <a:latin typeface="Leelawadee UI" panose="020B0502040204020203" pitchFamily="34" charset="-34"/>
                <a:cs typeface="Leelawadee UI" panose="020B0502040204020203" pitchFamily="34" charset="-34"/>
              </a:rPr>
              <a:t>Suite</a:t>
            </a:r>
            <a:endParaRPr lang="en-IN" sz="2400" b="1" dirty="0">
              <a:solidFill>
                <a:srgbClr val="0070C0"/>
              </a:solidFill>
              <a:latin typeface="Leelawadee UI" panose="020B0502040204020203" pitchFamily="34" charset="-34"/>
              <a:cs typeface="Leelawadee UI" panose="020B0502040204020203" pitchFamily="34" charset="-34"/>
            </a:endParaRPr>
          </a:p>
        </p:txBody>
      </p:sp>
      <p:sp>
        <p:nvSpPr>
          <p:cNvPr id="4" name="Rectangle 3"/>
          <p:cNvSpPr/>
          <p:nvPr/>
        </p:nvSpPr>
        <p:spPr>
          <a:xfrm>
            <a:off x="711043" y="683512"/>
            <a:ext cx="11325726" cy="646331"/>
          </a:xfrm>
          <a:prstGeom prst="rect">
            <a:avLst/>
          </a:prstGeom>
        </p:spPr>
        <p:txBody>
          <a:bodyPr wrap="square">
            <a:spAutoFit/>
          </a:bodyPr>
          <a:lstStyle/>
          <a:p>
            <a:r>
              <a:rPr lang="en-US" dirty="0">
                <a:solidFill>
                  <a:prstClr val="black"/>
                </a:solidFill>
                <a:latin typeface="Leelawadee UI" panose="020B0502040204020203" pitchFamily="34" charset="-34"/>
                <a:cs typeface="Leelawadee UI" panose="020B0502040204020203" pitchFamily="34" charset="-34"/>
              </a:rPr>
              <a:t>Tableau Server is optimal choice if business user wants to empower entire organization with advanced data capabilities as it allows users to publish dashboards via browser or mobile based easily </a:t>
            </a:r>
            <a:endParaRPr lang="en-IN" dirty="0">
              <a:solidFill>
                <a:prstClr val="black"/>
              </a:solidFill>
              <a:latin typeface="Leelawadee UI" panose="020B0502040204020203" pitchFamily="34" charset="-34"/>
              <a:cs typeface="Leelawadee UI" panose="020B0502040204020203" pitchFamily="34" charset="-34"/>
            </a:endParaRPr>
          </a:p>
        </p:txBody>
      </p:sp>
      <p:sp>
        <p:nvSpPr>
          <p:cNvPr id="8"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30</a:t>
            </a:r>
            <a:endParaRPr lang="en-IN" dirty="0">
              <a:solidFill>
                <a:srgbClr val="000000">
                  <a:tint val="75000"/>
                </a:srgbClr>
              </a:solidFill>
            </a:endParaRPr>
          </a:p>
        </p:txBody>
      </p:sp>
    </p:spTree>
    <p:extLst>
      <p:ext uri="{BB962C8B-B14F-4D97-AF65-F5344CB8AC3E}">
        <p14:creationId xmlns:p14="http://schemas.microsoft.com/office/powerpoint/2010/main" val="24312133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Tree>
    <p:extLst>
      <p:ext uri="{BB962C8B-B14F-4D97-AF65-F5344CB8AC3E}">
        <p14:creationId xmlns:p14="http://schemas.microsoft.com/office/powerpoint/2010/main" val="1442690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H="1">
            <a:off x="8549928" y="1021492"/>
            <a:ext cx="94264" cy="4689879"/>
          </a:xfrm>
          <a:prstGeom prst="line">
            <a:avLst/>
          </a:prstGeom>
          <a:noFill/>
          <a:ln w="28575" cap="rnd" cmpd="sng" algn="ctr">
            <a:solidFill>
              <a:srgbClr val="0E5580"/>
            </a:solidFill>
            <a:prstDash val="lgDash"/>
          </a:ln>
          <a:effectLst>
            <a:outerShdw blurRad="38100" dist="25400" dir="5400000" rotWithShape="0">
              <a:srgbClr val="000000">
                <a:alpha val="45000"/>
              </a:srgbClr>
            </a:outerShdw>
          </a:effectLst>
        </p:spPr>
      </p:cxnSp>
      <p:sp>
        <p:nvSpPr>
          <p:cNvPr id="4" name="Slide Number Placeholder 3"/>
          <p:cNvSpPr>
            <a:spLocks noGrp="1"/>
          </p:cNvSpPr>
          <p:nvPr>
            <p:ph type="sldNum" sz="quarter" idx="12"/>
          </p:nvPr>
        </p:nvSpPr>
        <p:spPr/>
        <p:txBody>
          <a:bodyPr/>
          <a:lstStyle/>
          <a:p>
            <a:r>
              <a:rPr lang="en-IN" dirty="0" smtClean="0">
                <a:solidFill>
                  <a:srgbClr val="000000">
                    <a:tint val="75000"/>
                  </a:srgbClr>
                </a:solidFill>
              </a:rPr>
              <a:t>18</a:t>
            </a:r>
            <a:endParaRPr lang="en-IN" dirty="0">
              <a:solidFill>
                <a:srgbClr val="000000">
                  <a:tint val="75000"/>
                </a:srgbClr>
              </a:solidFill>
            </a:endParaRPr>
          </a:p>
        </p:txBody>
      </p:sp>
      <p:graphicFrame>
        <p:nvGraphicFramePr>
          <p:cNvPr id="5" name="Diagram 4"/>
          <p:cNvGraphicFramePr/>
          <p:nvPr>
            <p:extLst/>
          </p:nvPr>
        </p:nvGraphicFramePr>
        <p:xfrm>
          <a:off x="342347" y="1050972"/>
          <a:ext cx="11558105" cy="687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99620" y="566774"/>
            <a:ext cx="11687953" cy="369332"/>
          </a:xfrm>
          <a:prstGeom prst="rect">
            <a:avLst/>
          </a:prstGeom>
          <a:noFill/>
        </p:spPr>
        <p:txBody>
          <a:bodyPr wrap="square" rtlCol="0">
            <a:spAutoFit/>
          </a:bodyPr>
          <a:lstStyle/>
          <a:p>
            <a:r>
              <a:rPr lang="en-US" dirty="0">
                <a:solidFill>
                  <a:srgbClr val="418AB3"/>
                </a:solidFill>
              </a:rPr>
              <a:t>T</a:t>
            </a:r>
            <a:r>
              <a:rPr lang="en-US" dirty="0" smtClean="0">
                <a:solidFill>
                  <a:srgbClr val="418AB3"/>
                </a:solidFill>
              </a:rPr>
              <a:t>he data challenges that Tata Steel faces and proposed solutions to resolve them</a:t>
            </a:r>
            <a:endParaRPr lang="en-US" baseline="30000" dirty="0" smtClean="0">
              <a:solidFill>
                <a:srgbClr val="418AB3"/>
              </a:solidFill>
            </a:endParaRPr>
          </a:p>
        </p:txBody>
      </p:sp>
      <p:cxnSp>
        <p:nvCxnSpPr>
          <p:cNvPr id="7" name="Straight Connector 6"/>
          <p:cNvCxnSpPr/>
          <p:nvPr/>
        </p:nvCxnSpPr>
        <p:spPr>
          <a:xfrm>
            <a:off x="180334" y="906625"/>
            <a:ext cx="1186143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493854" y="3026536"/>
            <a:ext cx="3354959" cy="130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ounded Rectangle 11"/>
          <p:cNvSpPr/>
          <p:nvPr/>
        </p:nvSpPr>
        <p:spPr>
          <a:xfrm>
            <a:off x="9316680" y="3078052"/>
            <a:ext cx="2351579" cy="13007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4" name="Picture 13" descr="http://www.riteq.com.au/wp-content/uploads/2016/01/MKT_Icon-Analytics-RITEQDatamart.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5430" y="3222598"/>
            <a:ext cx="776385" cy="77638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897920" y="3966703"/>
            <a:ext cx="1178414" cy="307777"/>
          </a:xfrm>
          <a:prstGeom prst="rect">
            <a:avLst/>
          </a:prstGeom>
          <a:noFill/>
        </p:spPr>
        <p:txBody>
          <a:bodyPr wrap="square" rtlCol="0">
            <a:spAutoFit/>
          </a:bodyPr>
          <a:lstStyle/>
          <a:p>
            <a:r>
              <a:rPr lang="en-US" sz="1400" dirty="0" smtClean="0">
                <a:solidFill>
                  <a:srgbClr val="000000"/>
                </a:solidFill>
              </a:rPr>
              <a:t>Data mart 1</a:t>
            </a:r>
            <a:endParaRPr lang="en-IN" sz="1400" dirty="0">
              <a:solidFill>
                <a:srgbClr val="000000"/>
              </a:solidFill>
            </a:endParaRPr>
          </a:p>
        </p:txBody>
      </p:sp>
      <p:sp>
        <p:nvSpPr>
          <p:cNvPr id="16" name="TextBox 15"/>
          <p:cNvSpPr txBox="1"/>
          <p:nvPr/>
        </p:nvSpPr>
        <p:spPr>
          <a:xfrm>
            <a:off x="5308156" y="3978935"/>
            <a:ext cx="1120039" cy="307777"/>
          </a:xfrm>
          <a:prstGeom prst="rect">
            <a:avLst/>
          </a:prstGeom>
          <a:noFill/>
        </p:spPr>
        <p:txBody>
          <a:bodyPr wrap="square" rtlCol="0">
            <a:spAutoFit/>
          </a:bodyPr>
          <a:lstStyle/>
          <a:p>
            <a:r>
              <a:rPr lang="en-US" sz="1400" dirty="0" smtClean="0">
                <a:solidFill>
                  <a:srgbClr val="000000"/>
                </a:solidFill>
              </a:rPr>
              <a:t>Data mart 2</a:t>
            </a:r>
            <a:endParaRPr lang="en-IN" sz="1400" dirty="0">
              <a:solidFill>
                <a:srgbClr val="000000"/>
              </a:solidFill>
            </a:endParaRPr>
          </a:p>
        </p:txBody>
      </p:sp>
      <p:sp>
        <p:nvSpPr>
          <p:cNvPr id="17" name="TextBox 16"/>
          <p:cNvSpPr txBox="1"/>
          <p:nvPr/>
        </p:nvSpPr>
        <p:spPr>
          <a:xfrm>
            <a:off x="3975194" y="4300897"/>
            <a:ext cx="2820473" cy="338554"/>
          </a:xfrm>
          <a:prstGeom prst="rect">
            <a:avLst/>
          </a:prstGeom>
          <a:noFill/>
        </p:spPr>
        <p:txBody>
          <a:bodyPr wrap="square" rtlCol="0">
            <a:spAutoFit/>
          </a:bodyPr>
          <a:lstStyle/>
          <a:p>
            <a:r>
              <a:rPr lang="en-US" sz="1600" dirty="0" smtClean="0">
                <a:solidFill>
                  <a:srgbClr val="000000"/>
                </a:solidFill>
              </a:rPr>
              <a:t>Enterprise Data Warehouse</a:t>
            </a:r>
            <a:endParaRPr lang="en-IN" sz="1600" dirty="0">
              <a:solidFill>
                <a:srgbClr val="000000"/>
              </a:solidFill>
            </a:endParaRPr>
          </a:p>
        </p:txBody>
      </p:sp>
      <p:pic>
        <p:nvPicPr>
          <p:cNvPr id="18" name="Picture 14" descr="http://1q0u5idubcx386a2g35ecan1.wpengine.netdna-cdn.com/wp-content/uploads/2015/10/MDM-Diagram.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986179" y="3231810"/>
            <a:ext cx="1092412" cy="101780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355317" y="4348751"/>
            <a:ext cx="2570893" cy="338554"/>
          </a:xfrm>
          <a:prstGeom prst="rect">
            <a:avLst/>
          </a:prstGeom>
          <a:noFill/>
        </p:spPr>
        <p:txBody>
          <a:bodyPr wrap="square" rtlCol="0">
            <a:spAutoFit/>
          </a:bodyPr>
          <a:lstStyle/>
          <a:p>
            <a:r>
              <a:rPr lang="en-US" sz="1600" dirty="0" smtClean="0">
                <a:solidFill>
                  <a:srgbClr val="000000"/>
                </a:solidFill>
              </a:rPr>
              <a:t>Master Data Management</a:t>
            </a:r>
            <a:endParaRPr lang="en-IN" sz="1600" dirty="0">
              <a:solidFill>
                <a:srgbClr val="000000"/>
              </a:solidFill>
            </a:endParaRPr>
          </a:p>
        </p:txBody>
      </p:sp>
      <p:sp>
        <p:nvSpPr>
          <p:cNvPr id="20" name="Rounded Rectangle 19"/>
          <p:cNvSpPr/>
          <p:nvPr/>
        </p:nvSpPr>
        <p:spPr>
          <a:xfrm>
            <a:off x="2537140" y="5186791"/>
            <a:ext cx="9131119" cy="807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prstClr val="white"/>
                </a:solidFill>
              </a:rPr>
              <a:t>Applications</a:t>
            </a:r>
            <a:endParaRPr lang="en-IN" sz="3200" dirty="0">
              <a:solidFill>
                <a:prstClr val="white"/>
              </a:solidFill>
            </a:endParaRPr>
          </a:p>
        </p:txBody>
      </p:sp>
      <p:sp>
        <p:nvSpPr>
          <p:cNvPr id="22" name="Left-Right Arrow 21"/>
          <p:cNvSpPr/>
          <p:nvPr/>
        </p:nvSpPr>
        <p:spPr>
          <a:xfrm>
            <a:off x="7250807" y="3296995"/>
            <a:ext cx="1893191" cy="914400"/>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Data Feeds</a:t>
            </a:r>
            <a:endParaRPr lang="en-IN" dirty="0">
              <a:solidFill>
                <a:prstClr val="white"/>
              </a:solidFill>
            </a:endParaRPr>
          </a:p>
        </p:txBody>
      </p:sp>
      <p:sp>
        <p:nvSpPr>
          <p:cNvPr id="23" name="Up-Down Arrow 22"/>
          <p:cNvSpPr/>
          <p:nvPr/>
        </p:nvSpPr>
        <p:spPr>
          <a:xfrm>
            <a:off x="4951196" y="4600813"/>
            <a:ext cx="434228" cy="538757"/>
          </a:xfrm>
          <a:prstGeom prst="up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5" name="Picture 24" descr="http://www.riteq.com.au/wp-content/uploads/2016/01/MKT_Icon-Analytics-RITEQDatamart.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3882" y="3207571"/>
            <a:ext cx="776385" cy="77638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550790" y="3013657"/>
            <a:ext cx="1223493" cy="298105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Proposed Solutions</a:t>
            </a:r>
            <a:endParaRPr lang="en-IN" dirty="0">
              <a:solidFill>
                <a:prstClr val="white"/>
              </a:solidFill>
            </a:endParaRPr>
          </a:p>
        </p:txBody>
      </p:sp>
      <p:sp>
        <p:nvSpPr>
          <p:cNvPr id="30" name="Rectangle 29"/>
          <p:cNvSpPr/>
          <p:nvPr/>
        </p:nvSpPr>
        <p:spPr>
          <a:xfrm>
            <a:off x="538765" y="1929687"/>
            <a:ext cx="1223493" cy="78848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Challenges</a:t>
            </a:r>
            <a:endParaRPr lang="en-IN" dirty="0">
              <a:solidFill>
                <a:prstClr val="white"/>
              </a:solidFill>
            </a:endParaRPr>
          </a:p>
        </p:txBody>
      </p:sp>
      <p:sp>
        <p:nvSpPr>
          <p:cNvPr id="31" name="Rounded Rectangle 30"/>
          <p:cNvSpPr/>
          <p:nvPr/>
        </p:nvSpPr>
        <p:spPr>
          <a:xfrm>
            <a:off x="2009102" y="1929687"/>
            <a:ext cx="1440000" cy="788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Siloed</a:t>
            </a:r>
            <a:r>
              <a:rPr lang="en-US" dirty="0" smtClean="0">
                <a:solidFill>
                  <a:prstClr val="white"/>
                </a:solidFill>
              </a:rPr>
              <a:t> Sources</a:t>
            </a:r>
            <a:endParaRPr lang="en-IN" dirty="0">
              <a:solidFill>
                <a:prstClr val="white"/>
              </a:solidFill>
            </a:endParaRPr>
          </a:p>
        </p:txBody>
      </p:sp>
      <p:sp>
        <p:nvSpPr>
          <p:cNvPr id="32" name="Rounded Rectangle 31"/>
          <p:cNvSpPr/>
          <p:nvPr/>
        </p:nvSpPr>
        <p:spPr>
          <a:xfrm>
            <a:off x="3681205" y="1927540"/>
            <a:ext cx="1440000" cy="79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Limited Visualization</a:t>
            </a:r>
            <a:endParaRPr lang="en-IN" dirty="0">
              <a:solidFill>
                <a:prstClr val="white"/>
              </a:solidFill>
            </a:endParaRPr>
          </a:p>
        </p:txBody>
      </p:sp>
      <p:sp>
        <p:nvSpPr>
          <p:cNvPr id="33" name="Rounded Rectangle 32"/>
          <p:cNvSpPr/>
          <p:nvPr/>
        </p:nvSpPr>
        <p:spPr>
          <a:xfrm>
            <a:off x="5366183" y="1938271"/>
            <a:ext cx="1440000" cy="788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Limited Analytics</a:t>
            </a:r>
            <a:endParaRPr lang="en-IN" dirty="0">
              <a:solidFill>
                <a:prstClr val="white"/>
              </a:solidFill>
            </a:endParaRPr>
          </a:p>
        </p:txBody>
      </p:sp>
      <p:sp>
        <p:nvSpPr>
          <p:cNvPr id="34" name="Rounded Rectangle 33"/>
          <p:cNvSpPr/>
          <p:nvPr/>
        </p:nvSpPr>
        <p:spPr>
          <a:xfrm>
            <a:off x="9448800" y="1927540"/>
            <a:ext cx="1764905" cy="788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Missing 360</a:t>
            </a:r>
            <a:r>
              <a:rPr lang="en-US" baseline="30000" dirty="0" smtClean="0">
                <a:solidFill>
                  <a:prstClr val="white"/>
                </a:solidFill>
              </a:rPr>
              <a:t>o </a:t>
            </a:r>
            <a:r>
              <a:rPr lang="en-US" dirty="0" smtClean="0">
                <a:solidFill>
                  <a:prstClr val="white"/>
                </a:solidFill>
              </a:rPr>
              <a:t> view of end  customer</a:t>
            </a:r>
            <a:endParaRPr lang="en-IN" baseline="30000" dirty="0">
              <a:solidFill>
                <a:prstClr val="white"/>
              </a:solidFill>
            </a:endParaRPr>
          </a:p>
        </p:txBody>
      </p:sp>
      <p:sp>
        <p:nvSpPr>
          <p:cNvPr id="35" name="Up-Down Arrow 34"/>
          <p:cNvSpPr/>
          <p:nvPr/>
        </p:nvSpPr>
        <p:spPr>
          <a:xfrm>
            <a:off x="10345306" y="4600814"/>
            <a:ext cx="434228" cy="549488"/>
          </a:xfrm>
          <a:prstGeom prst="upDownArrow">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38" name="Straight Connector 37"/>
          <p:cNvCxnSpPr/>
          <p:nvPr/>
        </p:nvCxnSpPr>
        <p:spPr>
          <a:xfrm>
            <a:off x="550790" y="2859110"/>
            <a:ext cx="11027317" cy="25758"/>
          </a:xfrm>
          <a:prstGeom prst="line">
            <a:avLst/>
          </a:prstGeom>
          <a:ln w="444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93854" y="134034"/>
            <a:ext cx="4998484"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Data </a:t>
            </a:r>
            <a:r>
              <a:rPr lang="en-US" sz="2800" b="1" dirty="0">
                <a:solidFill>
                  <a:srgbClr val="0070C0"/>
                </a:solidFill>
                <a:latin typeface="Leelawadee UI" panose="020B0502040204020203" pitchFamily="34" charset="-34"/>
                <a:cs typeface="Leelawadee UI" panose="020B0502040204020203" pitchFamily="34" charset="-34"/>
              </a:rPr>
              <a:t>M</a:t>
            </a:r>
            <a:r>
              <a:rPr lang="en-US" sz="2800" b="1" dirty="0" smtClean="0">
                <a:solidFill>
                  <a:srgbClr val="0070C0"/>
                </a:solidFill>
                <a:latin typeface="Leelawadee UI" panose="020B0502040204020203" pitchFamily="34" charset="-34"/>
                <a:cs typeface="Leelawadee UI" panose="020B0502040204020203" pitchFamily="34" charset="-34"/>
              </a:rPr>
              <a:t>anagement Solutions</a:t>
            </a:r>
            <a:endParaRPr lang="en-IN" sz="2800" b="1" dirty="0">
              <a:solidFill>
                <a:srgbClr val="0070C0"/>
              </a:solidFill>
              <a:latin typeface="Leelawadee UI" panose="020B0502040204020203" pitchFamily="34" charset="-34"/>
              <a:cs typeface="Leelawadee UI" panose="020B0502040204020203" pitchFamily="34" charset="-34"/>
            </a:endParaRPr>
          </a:p>
        </p:txBody>
      </p:sp>
      <p:sp>
        <p:nvSpPr>
          <p:cNvPr id="28" name="Rounded Rectangle 27"/>
          <p:cNvSpPr/>
          <p:nvPr/>
        </p:nvSpPr>
        <p:spPr>
          <a:xfrm>
            <a:off x="7038286" y="1938271"/>
            <a:ext cx="1440000" cy="788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Static </a:t>
            </a:r>
          </a:p>
          <a:p>
            <a:pPr algn="ctr"/>
            <a:r>
              <a:rPr lang="en-US" dirty="0" smtClean="0">
                <a:solidFill>
                  <a:prstClr val="white"/>
                </a:solidFill>
              </a:rPr>
              <a:t>Data</a:t>
            </a:r>
            <a:endParaRPr lang="en-IN" dirty="0">
              <a:solidFill>
                <a:prstClr val="white"/>
              </a:solidFill>
            </a:endParaRPr>
          </a:p>
        </p:txBody>
      </p:sp>
    </p:spTree>
    <p:extLst>
      <p:ext uri="{BB962C8B-B14F-4D97-AF65-F5344CB8AC3E}">
        <p14:creationId xmlns:p14="http://schemas.microsoft.com/office/powerpoint/2010/main" val="40956967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52284" y="6437924"/>
            <a:ext cx="2743200" cy="365125"/>
          </a:xfrm>
        </p:spPr>
        <p:txBody>
          <a:bodyPr/>
          <a:lstStyle/>
          <a:p>
            <a:fld id="{D57F1E4F-1CFF-5643-939E-217C01CDF565}" type="slidenum">
              <a:rPr lang="en-US" smtClean="0">
                <a:solidFill>
                  <a:prstClr val="black">
                    <a:tint val="75000"/>
                  </a:prstClr>
                </a:solidFill>
              </a:rPr>
              <a:pPr/>
              <a:t>39</a:t>
            </a:fld>
            <a:endParaRPr lang="en-US" dirty="0">
              <a:solidFill>
                <a:prstClr val="black">
                  <a:tint val="75000"/>
                </a:prstClr>
              </a:solidFill>
            </a:endParaRPr>
          </a:p>
        </p:txBody>
      </p:sp>
      <p:graphicFrame>
        <p:nvGraphicFramePr>
          <p:cNvPr id="19" name="Table 18"/>
          <p:cNvGraphicFramePr>
            <a:graphicFrameLocks noGrp="1"/>
          </p:cNvGraphicFramePr>
          <p:nvPr>
            <p:extLst/>
          </p:nvPr>
        </p:nvGraphicFramePr>
        <p:xfrm>
          <a:off x="586741" y="1519703"/>
          <a:ext cx="11059158" cy="4646991"/>
        </p:xfrm>
        <a:graphic>
          <a:graphicData uri="http://schemas.openxmlformats.org/drawingml/2006/table">
            <a:tbl>
              <a:tblPr firstRow="1" bandRow="1">
                <a:tableStyleId>{00A15C55-8517-42AA-B614-E9B94910E393}</a:tableStyleId>
              </a:tblPr>
              <a:tblGrid>
                <a:gridCol w="1175017"/>
                <a:gridCol w="1998667"/>
                <a:gridCol w="1380086"/>
                <a:gridCol w="1658985"/>
                <a:gridCol w="1451087"/>
                <a:gridCol w="1682071"/>
                <a:gridCol w="1713245"/>
              </a:tblGrid>
              <a:tr h="319964">
                <a:tc gridSpan="2">
                  <a:txBody>
                    <a:bodyPr/>
                    <a:lstStyle/>
                    <a:p>
                      <a:pPr algn="ctr"/>
                      <a:r>
                        <a:rPr lang="en-US" sz="1200" i="0" dirty="0" smtClean="0">
                          <a:solidFill>
                            <a:schemeClr val="tx1"/>
                          </a:solidFill>
                          <a:latin typeface="Leelawadee UI" panose="020B0502040204020203" pitchFamily="34" charset="-34"/>
                          <a:cs typeface="Leelawadee UI" panose="020B0502040204020203" pitchFamily="34" charset="-34"/>
                        </a:rPr>
                        <a:t>  Review  </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19050"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400" dirty="0"/>
                    </a:p>
                  </a:txBody>
                  <a:tcPr>
                    <a:lnB w="12700" cap="flat" cmpd="sng" algn="ctr">
                      <a:solidFill>
                        <a:schemeClr val="tx1"/>
                      </a:solidFill>
                      <a:prstDash val="solid"/>
                      <a:round/>
                      <a:headEnd type="none" w="med" len="med"/>
                      <a:tailEnd type="none" w="med" len="med"/>
                    </a:lnB>
                  </a:tcPr>
                </a:tc>
                <a:tc>
                  <a:txBody>
                    <a:bodyPr/>
                    <a:lstStyle/>
                    <a:p>
                      <a:pPr algn="ctr"/>
                      <a:r>
                        <a:rPr lang="en-US" sz="1200" i="0" dirty="0" smtClean="0">
                          <a:solidFill>
                            <a:schemeClr val="tx1"/>
                          </a:solidFill>
                          <a:latin typeface="Leelawadee UI" panose="020B0502040204020203" pitchFamily="34" charset="-34"/>
                          <a:cs typeface="Leelawadee UI" panose="020B0502040204020203" pitchFamily="34" charset="-34"/>
                        </a:rPr>
                        <a:t>Tableau</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solidFill>
                            <a:schemeClr val="tx1"/>
                          </a:solidFill>
                          <a:latin typeface="Leelawadee UI" panose="020B0502040204020203" pitchFamily="34" charset="-34"/>
                          <a:cs typeface="Leelawadee UI" panose="020B0502040204020203" pitchFamily="34" charset="-34"/>
                        </a:rPr>
                        <a:t>  </a:t>
                      </a:r>
                      <a:r>
                        <a:rPr lang="en-US" sz="1200" i="0" dirty="0" err="1" smtClean="0">
                          <a:solidFill>
                            <a:schemeClr val="tx1"/>
                          </a:solidFill>
                          <a:latin typeface="Leelawadee UI" panose="020B0502040204020203" pitchFamily="34" charset="-34"/>
                          <a:cs typeface="Leelawadee UI" panose="020B0502040204020203" pitchFamily="34" charset="-34"/>
                        </a:rPr>
                        <a:t>Qlikview</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err="1" smtClean="0">
                          <a:solidFill>
                            <a:schemeClr val="tx1"/>
                          </a:solidFill>
                          <a:latin typeface="Leelawadee UI" panose="020B0502040204020203" pitchFamily="34" charset="-34"/>
                          <a:cs typeface="Leelawadee UI" panose="020B0502040204020203" pitchFamily="34" charset="-34"/>
                        </a:rPr>
                        <a:t>Microstrategy</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solidFill>
                            <a:schemeClr val="tx1"/>
                          </a:solidFill>
                          <a:latin typeface="Leelawadee UI" panose="020B0502040204020203" pitchFamily="34" charset="-34"/>
                          <a:cs typeface="Leelawadee UI" panose="020B0502040204020203" pitchFamily="34" charset="-34"/>
                        </a:rPr>
                        <a:t> Oracle</a:t>
                      </a:r>
                      <a:r>
                        <a:rPr lang="en-US" sz="1200" i="0" baseline="0" dirty="0" smtClean="0">
                          <a:solidFill>
                            <a:schemeClr val="tx1"/>
                          </a:solidFill>
                          <a:latin typeface="Leelawadee UI" panose="020B0502040204020203" pitchFamily="34" charset="-34"/>
                          <a:cs typeface="Leelawadee UI" panose="020B0502040204020203" pitchFamily="34" charset="-34"/>
                        </a:rPr>
                        <a:t> BI</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solidFill>
                            <a:schemeClr val="tx1"/>
                          </a:solidFill>
                          <a:latin typeface="Leelawadee UI" panose="020B0502040204020203" pitchFamily="34" charset="-34"/>
                          <a:cs typeface="Leelawadee UI" panose="020B0502040204020203" pitchFamily="34" charset="-34"/>
                        </a:rPr>
                        <a:t>SAP</a:t>
                      </a:r>
                      <a:r>
                        <a:rPr lang="en-US" sz="1200" i="0" baseline="0" dirty="0" smtClean="0">
                          <a:solidFill>
                            <a:schemeClr val="tx1"/>
                          </a:solidFill>
                          <a:latin typeface="Leelawadee UI" panose="020B0502040204020203" pitchFamily="34" charset="-34"/>
                          <a:cs typeface="Leelawadee UI" panose="020B0502040204020203" pitchFamily="34" charset="-34"/>
                        </a:rPr>
                        <a:t> BI</a:t>
                      </a:r>
                      <a:endParaRPr lang="en-US" sz="1200"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7967">
                <a:tc rowSpan="3">
                  <a:txBody>
                    <a:bodyPr/>
                    <a:lstStyle/>
                    <a:p>
                      <a:pPr algn="ctr"/>
                      <a:endParaRPr lang="en-US" sz="1200" b="1" i="0" dirty="0" smtClean="0">
                        <a:solidFill>
                          <a:schemeClr val="tx1"/>
                        </a:solidFill>
                        <a:latin typeface="Leelawadee UI" panose="020B0502040204020203" pitchFamily="34" charset="-34"/>
                        <a:cs typeface="Leelawadee UI" panose="020B0502040204020203" pitchFamily="34" charset="-34"/>
                      </a:endParaRPr>
                    </a:p>
                    <a:p>
                      <a:pPr algn="ctr"/>
                      <a:r>
                        <a:rPr lang="en-US" sz="1200" b="1" i="0" dirty="0" smtClean="0">
                          <a:solidFill>
                            <a:schemeClr val="tx1"/>
                          </a:solidFill>
                          <a:latin typeface="Leelawadee UI" panose="020B0502040204020203" pitchFamily="34" charset="-34"/>
                          <a:cs typeface="Leelawadee UI" panose="020B0502040204020203" pitchFamily="34" charset="-34"/>
                        </a:rPr>
                        <a:t>Business criteria</a:t>
                      </a:r>
                      <a:endParaRPr lang="en-US" sz="1200" b="1"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smtClean="0">
                          <a:latin typeface="Leelawadee UI" panose="020B0502040204020203" pitchFamily="34" charset="-34"/>
                          <a:cs typeface="Leelawadee UI" panose="020B0502040204020203" pitchFamily="34" charset="-34"/>
                        </a:rPr>
                        <a:t>Enterprise ready</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vMerge="1">
                  <a:txBody>
                    <a:bodyPr/>
                    <a:lstStyle/>
                    <a:p>
                      <a:pPr algn="ctr"/>
                      <a:endParaRPr lang="en-US" sz="1050" b="1" i="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i="0" dirty="0" smtClean="0">
                          <a:latin typeface="Leelawadee UI" panose="020B0502040204020203" pitchFamily="34" charset="-34"/>
                          <a:cs typeface="Leelawadee UI" panose="020B0502040204020203" pitchFamily="34" charset="-34"/>
                        </a:rPr>
                        <a:t>Usability</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vMerge="1">
                  <a:txBody>
                    <a:bodyPr/>
                    <a:lstStyle/>
                    <a:p>
                      <a:pPr algn="ctr"/>
                      <a:endParaRPr lang="en-US" sz="1050" b="1" i="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i="0" dirty="0" smtClean="0">
                          <a:latin typeface="Leelawadee UI" panose="020B0502040204020203" pitchFamily="34" charset="-34"/>
                          <a:cs typeface="Leelawadee UI" panose="020B0502040204020203" pitchFamily="34" charset="-34"/>
                        </a:rPr>
                        <a:t>Community</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i="0" dirty="0" smtClean="0">
                          <a:latin typeface="Leelawadee UI" panose="020B0502040204020203" pitchFamily="34" charset="-34"/>
                          <a:cs typeface="Leelawadee UI" panose="020B0502040204020203" pitchFamily="34" charset="-34"/>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i="0" dirty="0" smtClean="0">
                          <a:latin typeface="Leelawadee UI" panose="020B0502040204020203" pitchFamily="34" charset="-34"/>
                          <a:cs typeface="Leelawadee UI" panose="020B0502040204020203" pitchFamily="34" charset="-34"/>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i="0" dirty="0" smtClean="0">
                          <a:latin typeface="Leelawadee UI" panose="020B0502040204020203" pitchFamily="34" charset="-34"/>
                          <a:cs typeface="Leelawadee UI" panose="020B0502040204020203" pitchFamily="34" charset="-34"/>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rowSpan="3">
                  <a:txBody>
                    <a:bodyPr/>
                    <a:lstStyle/>
                    <a:p>
                      <a:pPr algn="ctr"/>
                      <a:r>
                        <a:rPr lang="en-US" sz="1200" b="1" i="0" dirty="0" smtClean="0">
                          <a:solidFill>
                            <a:schemeClr val="tx1"/>
                          </a:solidFill>
                          <a:latin typeface="Leelawadee UI" panose="020B0502040204020203" pitchFamily="34" charset="-34"/>
                          <a:cs typeface="Leelawadee UI" panose="020B0502040204020203" pitchFamily="34" charset="-34"/>
                        </a:rPr>
                        <a:t>Visualization criteria</a:t>
                      </a:r>
                      <a:endParaRPr lang="en-US" sz="1200" b="1"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smtClean="0">
                          <a:latin typeface="Leelawadee UI" panose="020B0502040204020203" pitchFamily="34" charset="-34"/>
                          <a:cs typeface="Leelawadee UI" panose="020B0502040204020203" pitchFamily="34" charset="-34"/>
                        </a:rPr>
                        <a:t>Data</a:t>
                      </a:r>
                      <a:r>
                        <a:rPr lang="en-US" sz="1200" b="1" i="0" baseline="0" dirty="0" smtClean="0">
                          <a:latin typeface="Leelawadee UI" panose="020B0502040204020203" pitchFamily="34" charset="-34"/>
                          <a:cs typeface="Leelawadee UI" panose="020B0502040204020203" pitchFamily="34" charset="-34"/>
                        </a:rPr>
                        <a:t> interactivity</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vMerge="1">
                  <a:txBody>
                    <a:bodyPr/>
                    <a:lstStyle/>
                    <a:p>
                      <a:pPr algn="ctr"/>
                      <a:endParaRPr lang="en-US" sz="1050" b="1" i="0" dirty="0">
                        <a:solidFill>
                          <a:schemeClr val="bg1"/>
                        </a:solidFill>
                      </a:endParaRPr>
                    </a:p>
                  </a:txBody>
                  <a:tcP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200" b="1" i="0" dirty="0" smtClean="0">
                          <a:latin typeface="Leelawadee UI" panose="020B0502040204020203" pitchFamily="34" charset="-34"/>
                          <a:cs typeface="Leelawadee UI" panose="020B0502040204020203" pitchFamily="34" charset="-34"/>
                        </a:rPr>
                        <a:t>Visual drilldown</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vMerge="1">
                  <a:txBody>
                    <a:bodyPr/>
                    <a:lstStyle/>
                    <a:p>
                      <a:pPr algn="ctr"/>
                      <a:endParaRPr lang="en-US" sz="1050" b="1" i="0" dirty="0">
                        <a:solidFill>
                          <a:schemeClr val="bg1"/>
                        </a:solidFill>
                      </a:endParaRPr>
                    </a:p>
                  </a:txBody>
                  <a:tcP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200" b="1" i="0" dirty="0" smtClean="0">
                          <a:latin typeface="Leelawadee UI" panose="020B0502040204020203" pitchFamily="34" charset="-34"/>
                          <a:cs typeface="Leelawadee UI" panose="020B0502040204020203" pitchFamily="34" charset="-34"/>
                        </a:rPr>
                        <a:t>Dashboard</a:t>
                      </a:r>
                      <a:r>
                        <a:rPr lang="en-US" sz="1200" b="1" i="0" baseline="0" dirty="0" smtClean="0">
                          <a:latin typeface="Leelawadee UI" panose="020B0502040204020203" pitchFamily="34" charset="-34"/>
                          <a:cs typeface="Leelawadee UI" panose="020B0502040204020203" pitchFamily="34" charset="-34"/>
                        </a:rPr>
                        <a:t> </a:t>
                      </a:r>
                      <a:r>
                        <a:rPr lang="en-US" sz="1200" b="1" i="0" dirty="0" smtClean="0">
                          <a:latin typeface="Leelawadee UI" panose="020B0502040204020203" pitchFamily="34" charset="-34"/>
                          <a:cs typeface="Leelawadee UI" panose="020B0502040204020203" pitchFamily="34" charset="-34"/>
                        </a:rPr>
                        <a:t>support</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2</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87967">
                <a:tc rowSpan="2">
                  <a:txBody>
                    <a:bodyPr/>
                    <a:lstStyle/>
                    <a:p>
                      <a:pPr algn="ctr"/>
                      <a:r>
                        <a:rPr lang="en-US" sz="1200" b="1" i="0" dirty="0" smtClean="0">
                          <a:solidFill>
                            <a:schemeClr val="tx1"/>
                          </a:solidFill>
                          <a:latin typeface="Leelawadee UI" panose="020B0502040204020203" pitchFamily="34" charset="-34"/>
                          <a:cs typeface="Leelawadee UI" panose="020B0502040204020203" pitchFamily="34" charset="-34"/>
                        </a:rPr>
                        <a:t>Technical  criteria</a:t>
                      </a:r>
                      <a:endParaRPr lang="en-US" sz="1200" b="1"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smtClean="0">
                          <a:latin typeface="Leelawadee UI" panose="020B0502040204020203" pitchFamily="34" charset="-34"/>
                          <a:cs typeface="Leelawadee UI" panose="020B0502040204020203" pitchFamily="34" charset="-34"/>
                        </a:rPr>
                        <a:t>Data</a:t>
                      </a:r>
                      <a:r>
                        <a:rPr lang="en-US" sz="1200" b="1" i="0" baseline="0" dirty="0" smtClean="0">
                          <a:latin typeface="Leelawadee UI" panose="020B0502040204020203" pitchFamily="34" charset="-34"/>
                          <a:cs typeface="Leelawadee UI" panose="020B0502040204020203" pitchFamily="34" charset="-34"/>
                        </a:rPr>
                        <a:t> </a:t>
                      </a:r>
                      <a:r>
                        <a:rPr lang="en-US" sz="1200" b="1" i="0" dirty="0" smtClean="0">
                          <a:latin typeface="Leelawadee UI" panose="020B0502040204020203" pitchFamily="34" charset="-34"/>
                          <a:cs typeface="Leelawadee UI" panose="020B0502040204020203" pitchFamily="34" charset="-34"/>
                        </a:rPr>
                        <a:t>integration</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noFill/>
                  </a:tcPr>
                </a:tc>
              </a:tr>
              <a:tr h="287967">
                <a:tc vMerge="1">
                  <a:txBody>
                    <a:bodyPr/>
                    <a:lstStyle/>
                    <a:p>
                      <a:pPr algn="ctr"/>
                      <a:endParaRPr lang="en-US" sz="1050" b="1" i="0" dirty="0">
                        <a:solidFill>
                          <a:schemeClr val="bg1"/>
                        </a:solidFill>
                      </a:endParaRPr>
                    </a:p>
                  </a:txBody>
                  <a:tcP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200" b="1" i="0" dirty="0" smtClean="0">
                          <a:latin typeface="Leelawadee UI" panose="020B0502040204020203" pitchFamily="34" charset="-34"/>
                          <a:cs typeface="Leelawadee UI" panose="020B0502040204020203" pitchFamily="34" charset="-34"/>
                        </a:rPr>
                        <a:t>Reporting</a:t>
                      </a:r>
                      <a:r>
                        <a:rPr lang="en-US" sz="1200" b="1" i="0" baseline="0" dirty="0" smtClean="0">
                          <a:latin typeface="Leelawadee UI" panose="020B0502040204020203" pitchFamily="34" charset="-34"/>
                          <a:cs typeface="Leelawadee UI" panose="020B0502040204020203" pitchFamily="34" charset="-34"/>
                        </a:rPr>
                        <a:t> capability</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3</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2">
                          <a:lumMod val="75000"/>
                        </a:schemeClr>
                      </a:solidFill>
                      <a:prstDash val="sysDot"/>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79945">
                <a:tc>
                  <a:txBody>
                    <a:bodyPr/>
                    <a:lstStyle/>
                    <a:p>
                      <a:pPr algn="ctr"/>
                      <a:r>
                        <a:rPr lang="en-US" sz="1200" b="1" i="0" dirty="0" smtClean="0">
                          <a:solidFill>
                            <a:schemeClr val="tx1"/>
                          </a:solidFill>
                          <a:latin typeface="Leelawadee UI" panose="020B0502040204020203" pitchFamily="34" charset="-34"/>
                          <a:cs typeface="Leelawadee UI" panose="020B0502040204020203" pitchFamily="34" charset="-34"/>
                        </a:rPr>
                        <a:t>Resources available</a:t>
                      </a:r>
                      <a:endParaRPr lang="en-US" sz="1200" b="1"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dirty="0" smtClean="0">
                          <a:latin typeface="Leelawadee UI" panose="020B0502040204020203" pitchFamily="34" charset="-34"/>
                          <a:cs typeface="Leelawadee UI" panose="020B0502040204020203" pitchFamily="34" charset="-34"/>
                        </a:rPr>
                        <a:t>Talent and Training</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4</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i="0" dirty="0" smtClean="0">
                          <a:latin typeface="Leelawadee UI" panose="020B0502040204020203" pitchFamily="34" charset="-34"/>
                          <a:cs typeface="Leelawadee UI" panose="020B0502040204020203" pitchFamily="34" charset="-34"/>
                        </a:rPr>
                        <a:t>5</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151869">
                <a:tc rowSpan="2">
                  <a:txBody>
                    <a:bodyPr/>
                    <a:lstStyle/>
                    <a:p>
                      <a:pPr algn="ctr"/>
                      <a:endParaRPr lang="en-US" sz="1200" b="1" i="0" dirty="0" smtClean="0">
                        <a:solidFill>
                          <a:schemeClr val="tx1"/>
                        </a:solidFill>
                        <a:latin typeface="Leelawadee UI" panose="020B0502040204020203" pitchFamily="34" charset="-34"/>
                        <a:cs typeface="Leelawadee UI" panose="020B0502040204020203" pitchFamily="34" charset="-34"/>
                      </a:endParaRPr>
                    </a:p>
                    <a:p>
                      <a:pPr algn="ctr"/>
                      <a:endParaRPr lang="en-US" sz="1200" b="1" i="0" dirty="0" smtClean="0">
                        <a:solidFill>
                          <a:schemeClr val="tx1"/>
                        </a:solidFill>
                        <a:latin typeface="Leelawadee UI" panose="020B0502040204020203" pitchFamily="34" charset="-34"/>
                        <a:cs typeface="Leelawadee UI" panose="020B0502040204020203" pitchFamily="34" charset="-34"/>
                      </a:endParaRPr>
                    </a:p>
                    <a:p>
                      <a:pPr algn="ctr"/>
                      <a:r>
                        <a:rPr lang="en-US" sz="1200" b="1" i="0" dirty="0" smtClean="0">
                          <a:solidFill>
                            <a:schemeClr val="tx1"/>
                          </a:solidFill>
                          <a:latin typeface="Leelawadee UI" panose="020B0502040204020203" pitchFamily="34" charset="-34"/>
                          <a:cs typeface="Leelawadee UI" panose="020B0502040204020203" pitchFamily="34" charset="-34"/>
                        </a:rPr>
                        <a:t>Analysts’ Review</a:t>
                      </a:r>
                      <a:endParaRPr lang="en-US" sz="1200" b="1" i="0" dirty="0">
                        <a:solidFill>
                          <a:schemeClr val="tx1"/>
                        </a:solidFill>
                        <a:latin typeface="Leelawadee UI" panose="020B0502040204020203" pitchFamily="34" charset="-34"/>
                        <a:cs typeface="Leelawadee UI" panose="020B0502040204020203" pitchFamily="34" charset="-34"/>
                      </a:endParaRPr>
                    </a:p>
                  </a:txBody>
                  <a:tcPr anchor="ctr">
                    <a:lnL w="285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i="0" baseline="0" dirty="0" smtClean="0">
                          <a:latin typeface="Leelawadee UI" panose="020B0502040204020203" pitchFamily="34" charset="-34"/>
                          <a:cs typeface="Leelawadee UI" panose="020B0502040204020203" pitchFamily="34" charset="-34"/>
                        </a:rPr>
                        <a:t> Pros and cons                      </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l"/>
                      <a:r>
                        <a:rPr lang="en-US" sz="1200" i="0" dirty="0" smtClean="0">
                          <a:latin typeface="Leelawadee UI" panose="020B0502040204020203" pitchFamily="34" charset="-34"/>
                          <a:cs typeface="Leelawadee UI" panose="020B0502040204020203" pitchFamily="34" charset="-34"/>
                        </a:rPr>
                        <a:t>Easy</a:t>
                      </a:r>
                      <a:r>
                        <a:rPr lang="en-US" sz="1200" i="0" baseline="0" dirty="0" smtClean="0">
                          <a:latin typeface="Leelawadee UI" panose="020B0502040204020203" pitchFamily="34" charset="-34"/>
                          <a:cs typeface="Leelawadee UI" panose="020B0502040204020203" pitchFamily="34" charset="-34"/>
                        </a:rPr>
                        <a:t> to learn and use with large community but performance is poor with large datasets</a:t>
                      </a:r>
                      <a:endParaRPr lang="en-US" sz="1200"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i="0" dirty="0" err="1" smtClean="0">
                          <a:latin typeface="Leelawadee UI" panose="020B0502040204020203" pitchFamily="34" charset="-34"/>
                          <a:cs typeface="Leelawadee UI" panose="020B0502040204020203" pitchFamily="34" charset="-34"/>
                        </a:rPr>
                        <a:t>Qlikview</a:t>
                      </a:r>
                      <a:r>
                        <a:rPr lang="en-US" sz="1200" i="0" baseline="0" dirty="0" smtClean="0">
                          <a:latin typeface="Leelawadee UI" panose="020B0502040204020203" pitchFamily="34" charset="-34"/>
                          <a:cs typeface="Leelawadee UI" panose="020B0502040204020203" pitchFamily="34" charset="-34"/>
                        </a:rPr>
                        <a:t> has the best advanced reporting capabilities but the support community is not as good as Tableau</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i="0" dirty="0" smtClean="0">
                          <a:latin typeface="Leelawadee UI" panose="020B0502040204020203" pitchFamily="34" charset="-34"/>
                          <a:cs typeface="Leelawadee UI" panose="020B0502040204020203" pitchFamily="34" charset="-34"/>
                        </a:rPr>
                        <a:t>Longest presence</a:t>
                      </a:r>
                      <a:r>
                        <a:rPr lang="en-US" sz="1200" i="0" baseline="0" dirty="0" smtClean="0">
                          <a:latin typeface="Leelawadee UI" panose="020B0502040204020203" pitchFamily="34" charset="-34"/>
                          <a:cs typeface="Leelawadee UI" panose="020B0502040204020203" pitchFamily="34" charset="-34"/>
                        </a:rPr>
                        <a:t> in the market but difficult to learn and implement</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i="0" dirty="0" smtClean="0">
                          <a:latin typeface="Leelawadee UI" panose="020B0502040204020203" pitchFamily="34" charset="-34"/>
                          <a:cs typeface="Leelawadee UI" panose="020B0502040204020203" pitchFamily="34" charset="-34"/>
                        </a:rPr>
                        <a:t>Rated at the bottom for nearly all customer user experience measures</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i="0" dirty="0" smtClean="0">
                          <a:latin typeface="Leelawadee UI" panose="020B0502040204020203" pitchFamily="34" charset="-34"/>
                          <a:cs typeface="Leelawadee UI" panose="020B0502040204020203" pitchFamily="34" charset="-34"/>
                        </a:rPr>
                        <a:t>Powerful</a:t>
                      </a:r>
                      <a:r>
                        <a:rPr lang="en-US" sz="1200" i="0" baseline="0" dirty="0" smtClean="0">
                          <a:latin typeface="Leelawadee UI" panose="020B0502040204020203" pitchFamily="34" charset="-34"/>
                          <a:cs typeface="Leelawadee UI" panose="020B0502040204020203" pitchFamily="34" charset="-34"/>
                        </a:rPr>
                        <a:t> parent company backing but visualization quality is not up to the mark</a:t>
                      </a:r>
                      <a:endParaRPr lang="en-US" sz="1200" i="0" dirty="0">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54626">
                <a:tc vMerge="1">
                  <a:txBody>
                    <a:bodyPr/>
                    <a:lstStyle/>
                    <a:p>
                      <a:pPr algn="ctr"/>
                      <a:endParaRPr lang="en-US" sz="1300" b="1" i="0" dirty="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b="1" i="0" dirty="0" smtClean="0">
                          <a:latin typeface="Leelawadee UI" panose="020B0502040204020203" pitchFamily="34" charset="-34"/>
                          <a:cs typeface="Leelawadee UI" panose="020B0502040204020203" pitchFamily="34" charset="-34"/>
                        </a:rPr>
                        <a:t>Final</a:t>
                      </a:r>
                      <a:r>
                        <a:rPr lang="en-US" sz="1200" b="1" i="0" baseline="0" dirty="0" smtClean="0">
                          <a:latin typeface="Leelawadee UI" panose="020B0502040204020203" pitchFamily="34" charset="-34"/>
                          <a:cs typeface="Leelawadee UI" panose="020B0502040204020203" pitchFamily="34" charset="-34"/>
                        </a:rPr>
                        <a:t> Review</a:t>
                      </a:r>
                      <a:endParaRPr lang="en-US" sz="1200" b="1" i="0" dirty="0">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US" sz="1200" b="0" i="0" dirty="0" smtClean="0">
                          <a:solidFill>
                            <a:schemeClr val="tx1"/>
                          </a:solidFill>
                          <a:latin typeface="Leelawadee UI" panose="020B0502040204020203" pitchFamily="34" charset="-34"/>
                          <a:cs typeface="Leelawadee UI" panose="020B0502040204020203" pitchFamily="34" charset="-34"/>
                        </a:rPr>
                        <a:t>Recommended</a:t>
                      </a:r>
                      <a:endParaRPr lang="en-US" sz="1200" b="0" i="0" dirty="0">
                        <a:solidFill>
                          <a:schemeClr val="tx1"/>
                        </a:solidFill>
                        <a:latin typeface="Leelawadee UI" panose="020B0502040204020203" pitchFamily="34" charset="-34"/>
                        <a:cs typeface="Leelawadee UI" panose="020B0502040204020203" pitchFamily="34" charset="-34"/>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tcPr>
                </a:tc>
                <a:tc>
                  <a:txBody>
                    <a:bodyPr/>
                    <a:lstStyle/>
                    <a:p>
                      <a:pPr algn="ctr"/>
                      <a:r>
                        <a:rPr lang="en-US" sz="1200" b="0" i="0" dirty="0" smtClean="0">
                          <a:solidFill>
                            <a:schemeClr val="tx1"/>
                          </a:solidFill>
                          <a:latin typeface="Leelawadee UI" panose="020B0502040204020203" pitchFamily="34" charset="-34"/>
                          <a:cs typeface="Leelawadee UI" panose="020B0502040204020203" pitchFamily="34" charset="-34"/>
                        </a:rPr>
                        <a:t>Recommended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tcPr>
                </a:tc>
                <a:tc>
                  <a:txBody>
                    <a:bodyPr/>
                    <a:lstStyle/>
                    <a:p>
                      <a:pPr algn="ctr"/>
                      <a:r>
                        <a:rPr lang="en-US" sz="1200" b="0" i="0" dirty="0" smtClean="0">
                          <a:solidFill>
                            <a:schemeClr val="tx1"/>
                          </a:solidFill>
                          <a:latin typeface="Leelawadee UI" panose="020B0502040204020203" pitchFamily="34" charset="-34"/>
                          <a:cs typeface="Leelawadee UI" panose="020B0502040204020203" pitchFamily="34" charset="-34"/>
                        </a:rPr>
                        <a:t>Recommended</a:t>
                      </a:r>
                      <a:endParaRPr lang="en-US" sz="1200" b="0" i="0" dirty="0">
                        <a:solidFill>
                          <a:schemeClr val="tx1"/>
                        </a:solidFill>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2700000" scaled="1"/>
                      <a:tileRect/>
                    </a:gradFill>
                  </a:tcPr>
                </a:tc>
                <a:tc>
                  <a:txBody>
                    <a:bodyPr/>
                    <a:lstStyle/>
                    <a:p>
                      <a:pPr algn="ctr"/>
                      <a:r>
                        <a:rPr lang="en-US" sz="1200" b="0" i="0" dirty="0" smtClean="0">
                          <a:solidFill>
                            <a:schemeClr val="tx1"/>
                          </a:solidFill>
                          <a:latin typeface="Leelawadee UI" panose="020B0502040204020203" pitchFamily="34" charset="-34"/>
                          <a:cs typeface="Leelawadee UI" panose="020B0502040204020203" pitchFamily="34" charset="-34"/>
                        </a:rPr>
                        <a:t>Not Recommended</a:t>
                      </a:r>
                      <a:endParaRPr lang="en-US" sz="1200" b="0" i="0" dirty="0">
                        <a:solidFill>
                          <a:schemeClr val="tx1"/>
                        </a:solidFill>
                        <a:latin typeface="Leelawadee UI" panose="020B0502040204020203" pitchFamily="34" charset="-34"/>
                        <a:cs typeface="Leelawadee UI" panose="020B0502040204020203" pitchFamily="34" charset="-34"/>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t="100000"/>
                      </a:path>
                      <a:tileRect r="-100000" b="-100000"/>
                    </a:gradFill>
                  </a:tcPr>
                </a:tc>
                <a:tc>
                  <a:txBody>
                    <a:bodyPr/>
                    <a:lstStyle/>
                    <a:p>
                      <a:pPr algn="ctr"/>
                      <a:r>
                        <a:rPr lang="en-US" sz="1200" b="0" i="0" dirty="0" smtClean="0">
                          <a:solidFill>
                            <a:schemeClr val="tx1"/>
                          </a:solidFill>
                          <a:latin typeface="Leelawadee UI" panose="020B0502040204020203" pitchFamily="34" charset="-34"/>
                          <a:cs typeface="Leelawadee UI" panose="020B0502040204020203" pitchFamily="34" charset="-34"/>
                        </a:rPr>
                        <a:t>Not</a:t>
                      </a:r>
                      <a:r>
                        <a:rPr lang="en-US" sz="1200" b="0" i="0" baseline="0" dirty="0" smtClean="0">
                          <a:solidFill>
                            <a:schemeClr val="tx1"/>
                          </a:solidFill>
                          <a:latin typeface="Leelawadee UI" panose="020B0502040204020203" pitchFamily="34" charset="-34"/>
                          <a:cs typeface="Leelawadee UI" panose="020B0502040204020203" pitchFamily="34" charset="-34"/>
                        </a:rPr>
                        <a:t> </a:t>
                      </a:r>
                      <a:r>
                        <a:rPr lang="en-US" sz="1200" b="0" i="0" dirty="0" smtClean="0">
                          <a:solidFill>
                            <a:schemeClr val="tx1"/>
                          </a:solidFill>
                          <a:latin typeface="Leelawadee UI" panose="020B0502040204020203" pitchFamily="34" charset="-34"/>
                          <a:cs typeface="Leelawadee UI" panose="020B0502040204020203" pitchFamily="34" charset="-34"/>
                        </a:rPr>
                        <a:t>Recommended</a:t>
                      </a:r>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t="100000"/>
                      </a:path>
                      <a:tileRect r="-100000" b="-100000"/>
                    </a:gradFill>
                  </a:tcPr>
                </a:tc>
              </a:tr>
            </a:tbl>
          </a:graphicData>
        </a:graphic>
      </p:graphicFrame>
      <p:graphicFrame>
        <p:nvGraphicFramePr>
          <p:cNvPr id="12" name="Table 11"/>
          <p:cNvGraphicFramePr>
            <a:graphicFrameLocks noGrp="1"/>
          </p:cNvGraphicFramePr>
          <p:nvPr>
            <p:extLst/>
          </p:nvPr>
        </p:nvGraphicFramePr>
        <p:xfrm>
          <a:off x="4743804" y="6437924"/>
          <a:ext cx="5880080" cy="298024"/>
        </p:xfrm>
        <a:graphic>
          <a:graphicData uri="http://schemas.openxmlformats.org/drawingml/2006/table">
            <a:tbl>
              <a:tblPr firstRow="1" bandRow="1">
                <a:tableStyleId>{8799B23B-EC83-4686-B30A-512413B5E67A}</a:tableStyleId>
              </a:tblPr>
              <a:tblGrid>
                <a:gridCol w="1176016"/>
                <a:gridCol w="1176016"/>
                <a:gridCol w="1176016"/>
                <a:gridCol w="1176016"/>
                <a:gridCol w="1176016"/>
              </a:tblGrid>
              <a:tr h="298024">
                <a:tc>
                  <a:txBody>
                    <a:bodyPr/>
                    <a:lstStyle/>
                    <a:p>
                      <a:pPr algn="ctr"/>
                      <a:r>
                        <a:rPr lang="en-US" sz="1000" dirty="0" smtClean="0">
                          <a:latin typeface="Leelawadee UI" panose="020B0502040204020203" pitchFamily="34" charset="-34"/>
                          <a:cs typeface="Leelawadee UI" panose="020B0502040204020203" pitchFamily="34" charset="-34"/>
                        </a:rPr>
                        <a:t>1:  Poor</a:t>
                      </a:r>
                      <a:endParaRPr lang="en-US" sz="1000" b="1" dirty="0">
                        <a:latin typeface="Leelawadee UI" panose="020B0502040204020203" pitchFamily="34" charset="-34"/>
                        <a:cs typeface="Leelawadee UI" panose="020B0502040204020203" pitchFamily="34" charset="-34"/>
                      </a:endParaRPr>
                    </a:p>
                  </a:txBody>
                  <a:tcPr/>
                </a:tc>
                <a:tc>
                  <a:txBody>
                    <a:bodyPr/>
                    <a:lstStyle/>
                    <a:p>
                      <a:pPr algn="ctr"/>
                      <a:r>
                        <a:rPr lang="en-US" sz="1000" dirty="0" smtClean="0">
                          <a:latin typeface="Leelawadee UI" panose="020B0502040204020203" pitchFamily="34" charset="-34"/>
                          <a:cs typeface="Leelawadee UI" panose="020B0502040204020203" pitchFamily="34" charset="-34"/>
                        </a:rPr>
                        <a:t>2 : Average</a:t>
                      </a:r>
                      <a:endParaRPr lang="en-US" sz="1000" b="1" dirty="0">
                        <a:latin typeface="Leelawadee UI" panose="020B0502040204020203" pitchFamily="34" charset="-34"/>
                        <a:cs typeface="Leelawadee UI" panose="020B0502040204020203" pitchFamily="34" charset="-34"/>
                      </a:endParaRPr>
                    </a:p>
                  </a:txBody>
                  <a:tcPr/>
                </a:tc>
                <a:tc>
                  <a:txBody>
                    <a:bodyPr/>
                    <a:lstStyle/>
                    <a:p>
                      <a:pPr algn="ctr"/>
                      <a:r>
                        <a:rPr lang="en-US" sz="1000" dirty="0" smtClean="0">
                          <a:latin typeface="Leelawadee UI" panose="020B0502040204020203" pitchFamily="34" charset="-34"/>
                          <a:cs typeface="Leelawadee UI" panose="020B0502040204020203" pitchFamily="34" charset="-34"/>
                        </a:rPr>
                        <a:t>3 : Satisfactory</a:t>
                      </a:r>
                      <a:endParaRPr lang="en-US" sz="1000" b="1" dirty="0">
                        <a:latin typeface="Leelawadee UI" panose="020B0502040204020203" pitchFamily="34" charset="-34"/>
                        <a:cs typeface="Leelawadee UI" panose="020B0502040204020203" pitchFamily="34" charset="-34"/>
                      </a:endParaRPr>
                    </a:p>
                  </a:txBody>
                  <a:tcPr/>
                </a:tc>
                <a:tc>
                  <a:txBody>
                    <a:bodyPr/>
                    <a:lstStyle/>
                    <a:p>
                      <a:pPr algn="ctr"/>
                      <a:r>
                        <a:rPr lang="en-US" sz="1000" dirty="0" smtClean="0">
                          <a:latin typeface="Leelawadee UI" panose="020B0502040204020203" pitchFamily="34" charset="-34"/>
                          <a:cs typeface="Leelawadee UI" panose="020B0502040204020203" pitchFamily="34" charset="-34"/>
                        </a:rPr>
                        <a:t>4 : Good</a:t>
                      </a:r>
                      <a:endParaRPr lang="en-US" sz="1000" b="1" dirty="0">
                        <a:latin typeface="Leelawadee UI" panose="020B0502040204020203" pitchFamily="34" charset="-34"/>
                        <a:cs typeface="Leelawadee UI" panose="020B0502040204020203" pitchFamily="34" charset="-34"/>
                      </a:endParaRPr>
                    </a:p>
                  </a:txBody>
                  <a:tcPr/>
                </a:tc>
                <a:tc>
                  <a:txBody>
                    <a:bodyPr/>
                    <a:lstStyle/>
                    <a:p>
                      <a:pPr algn="ctr"/>
                      <a:r>
                        <a:rPr lang="en-US" sz="1000" dirty="0" smtClean="0">
                          <a:latin typeface="Leelawadee UI" panose="020B0502040204020203" pitchFamily="34" charset="-34"/>
                          <a:cs typeface="Leelawadee UI" panose="020B0502040204020203" pitchFamily="34" charset="-34"/>
                        </a:rPr>
                        <a:t>5 : Very good</a:t>
                      </a:r>
                      <a:endParaRPr lang="en-US" sz="1000" b="1" dirty="0">
                        <a:latin typeface="Leelawadee UI" panose="020B0502040204020203" pitchFamily="34" charset="-34"/>
                        <a:cs typeface="Leelawadee UI" panose="020B0502040204020203" pitchFamily="34" charset="-34"/>
                      </a:endParaRPr>
                    </a:p>
                  </a:txBody>
                  <a:tcPr/>
                </a:tc>
              </a:tr>
            </a:tbl>
          </a:graphicData>
        </a:graphic>
      </p:graphicFrame>
      <p:sp>
        <p:nvSpPr>
          <p:cNvPr id="9" name="Rectangle 8"/>
          <p:cNvSpPr/>
          <p:nvPr/>
        </p:nvSpPr>
        <p:spPr>
          <a:xfrm>
            <a:off x="874059" y="670979"/>
            <a:ext cx="10717305" cy="369332"/>
          </a:xfrm>
          <a:prstGeom prst="rect">
            <a:avLst/>
          </a:prstGeom>
        </p:spPr>
        <p:txBody>
          <a:bodyPr wrap="square" anchor="t">
            <a:spAutoFit/>
          </a:bodyPr>
          <a:lstStyle/>
          <a:p>
            <a:endParaRPr lang="en-IN" dirty="0">
              <a:solidFill>
                <a:prstClr val="black"/>
              </a:solidFill>
              <a:latin typeface="Leelawadee UI" panose="020B0502040204020203" pitchFamily="34" charset="-34"/>
              <a:cs typeface="Leelawadee UI" panose="020B0502040204020203" pitchFamily="34" charset="-34"/>
            </a:endParaRPr>
          </a:p>
        </p:txBody>
      </p:sp>
      <p:sp>
        <p:nvSpPr>
          <p:cNvPr id="10" name="Rectangle 9"/>
          <p:cNvSpPr/>
          <p:nvPr/>
        </p:nvSpPr>
        <p:spPr>
          <a:xfrm>
            <a:off x="3574961" y="248176"/>
            <a:ext cx="5042086" cy="461665"/>
          </a:xfrm>
          <a:prstGeom prst="rect">
            <a:avLst/>
          </a:prstGeom>
          <a:solidFill>
            <a:schemeClr val="bg1"/>
          </a:solidFill>
        </p:spPr>
        <p:txBody>
          <a:bodyPr wrap="none" anchor="t">
            <a:spAutoFit/>
          </a:bodyPr>
          <a:lstStyle/>
          <a:p>
            <a:pPr algn="ctr"/>
            <a:r>
              <a:rPr lang="en-US" sz="2400" b="1" dirty="0">
                <a:solidFill>
                  <a:srgbClr val="0070C0"/>
                </a:solidFill>
                <a:latin typeface="Leelawadee UI" panose="020B0502040204020203" pitchFamily="34" charset="-34"/>
                <a:cs typeface="Leelawadee UI" panose="020B0502040204020203" pitchFamily="34" charset="-34"/>
              </a:rPr>
              <a:t>Comparison of Visualization </a:t>
            </a:r>
            <a:r>
              <a:rPr lang="en-US" sz="2400" b="1" dirty="0" smtClean="0">
                <a:solidFill>
                  <a:srgbClr val="0070C0"/>
                </a:solidFill>
                <a:latin typeface="Leelawadee UI" panose="020B0502040204020203" pitchFamily="34" charset="-34"/>
                <a:cs typeface="Leelawadee UI" panose="020B0502040204020203" pitchFamily="34" charset="-34"/>
              </a:rPr>
              <a:t>tools</a:t>
            </a:r>
            <a:endParaRPr lang="en-IN" sz="2400" b="1" dirty="0">
              <a:solidFill>
                <a:srgbClr val="0070C0"/>
              </a:solidFill>
              <a:latin typeface="Leelawadee UI" panose="020B0502040204020203" pitchFamily="34" charset="-34"/>
              <a:cs typeface="Leelawadee UI" panose="020B0502040204020203" pitchFamily="34" charset="-34"/>
            </a:endParaRPr>
          </a:p>
        </p:txBody>
      </p:sp>
      <p:sp>
        <p:nvSpPr>
          <p:cNvPr id="15" name="Rectangle 14"/>
          <p:cNvSpPr/>
          <p:nvPr/>
        </p:nvSpPr>
        <p:spPr>
          <a:xfrm>
            <a:off x="307975" y="749465"/>
            <a:ext cx="12136088" cy="369332"/>
          </a:xfrm>
          <a:prstGeom prst="rect">
            <a:avLst/>
          </a:prstGeom>
        </p:spPr>
        <p:txBody>
          <a:bodyPr wrap="square" anchor="t">
            <a:spAutoFit/>
          </a:bodyPr>
          <a:lstStyle/>
          <a:p>
            <a:r>
              <a:rPr lang="en-IN" dirty="0">
                <a:solidFill>
                  <a:prstClr val="black"/>
                </a:solidFill>
                <a:latin typeface="Leelawadee UI" panose="020B0502040204020203" pitchFamily="34" charset="-34"/>
                <a:cs typeface="Leelawadee UI" panose="020B0502040204020203" pitchFamily="34" charset="-34"/>
              </a:rPr>
              <a:t>Tableau has the best rating due to its advanced visualizations capabilities, but something not solving for all BI needs. </a:t>
            </a:r>
          </a:p>
        </p:txBody>
      </p:sp>
      <p:sp>
        <p:nvSpPr>
          <p:cNvPr id="8"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solidFill>
                  <a:srgbClr val="000000">
                    <a:tint val="75000"/>
                  </a:srgbClr>
                </a:solidFill>
              </a:rPr>
              <a:t>28</a:t>
            </a:r>
            <a:endParaRPr lang="en-IN" dirty="0">
              <a:solidFill>
                <a:srgbClr val="000000">
                  <a:tint val="75000"/>
                </a:srgbClr>
              </a:solidFill>
            </a:endParaRPr>
          </a:p>
        </p:txBody>
      </p:sp>
    </p:spTree>
    <p:extLst>
      <p:ext uri="{BB962C8B-B14F-4D97-AF65-F5344CB8AC3E}">
        <p14:creationId xmlns:p14="http://schemas.microsoft.com/office/powerpoint/2010/main" val="4248696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689418" y="291779"/>
              <a:ext cx="8813246"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analytic journey in delivering business benefits</a:t>
              </a:r>
            </a:p>
          </p:txBody>
        </p:sp>
      </p:grpSp>
      <p:sp>
        <p:nvSpPr>
          <p:cNvPr id="2" name="TextBox 1"/>
          <p:cNvSpPr txBox="1"/>
          <p:nvPr/>
        </p:nvSpPr>
        <p:spPr>
          <a:xfrm>
            <a:off x="248992" y="788763"/>
            <a:ext cx="11694017" cy="646331"/>
          </a:xfrm>
          <a:prstGeom prst="rect">
            <a:avLst/>
          </a:prstGeom>
          <a:noFill/>
        </p:spPr>
        <p:txBody>
          <a:bodyPr wrap="square" rtlCol="0">
            <a:spAutoFit/>
          </a:bodyPr>
          <a:lstStyle/>
          <a:p>
            <a:pPr algn="ctr"/>
            <a:r>
              <a:rPr lang="en-IN" dirty="0">
                <a:solidFill>
                  <a:srgbClr val="002060"/>
                </a:solidFill>
              </a:rPr>
              <a:t>The </a:t>
            </a:r>
            <a:r>
              <a:rPr lang="en-IN" dirty="0" smtClean="0">
                <a:solidFill>
                  <a:srgbClr val="002060"/>
                </a:solidFill>
              </a:rPr>
              <a:t>analytic journey towards increased sophistication requires a set of diverse tools and talent to leverage the power of diverse data sources</a:t>
            </a:r>
            <a:endParaRPr lang="en-IN" dirty="0">
              <a:solidFill>
                <a:srgbClr val="002060"/>
              </a:solidFill>
            </a:endParaRPr>
          </a:p>
        </p:txBody>
      </p:sp>
      <p:sp>
        <p:nvSpPr>
          <p:cNvPr id="81" name="Slide Number Placeholder 3"/>
          <p:cNvSpPr>
            <a:spLocks noGrp="1"/>
          </p:cNvSpPr>
          <p:nvPr>
            <p:ph type="sldNum" sz="quarter" idx="12"/>
          </p:nvPr>
        </p:nvSpPr>
        <p:spPr>
          <a:xfrm>
            <a:off x="9448800" y="6350"/>
            <a:ext cx="2743200" cy="365125"/>
          </a:xfrm>
        </p:spPr>
        <p:txBody>
          <a:bodyPr/>
          <a:lstStyle/>
          <a:p>
            <a:r>
              <a:rPr lang="en-IN" dirty="0" smtClean="0"/>
              <a:t>11</a:t>
            </a:r>
            <a:endParaRPr lang="en-IN" dirty="0"/>
          </a:p>
        </p:txBody>
      </p:sp>
      <p:sp>
        <p:nvSpPr>
          <p:cNvPr id="7" name="TextBox 6"/>
          <p:cNvSpPr txBox="1"/>
          <p:nvPr/>
        </p:nvSpPr>
        <p:spPr>
          <a:xfrm>
            <a:off x="1" y="1541160"/>
            <a:ext cx="5082987" cy="461665"/>
          </a:xfrm>
          <a:prstGeom prst="rect">
            <a:avLst/>
          </a:prstGeom>
          <a:noFill/>
        </p:spPr>
        <p:txBody>
          <a:bodyPr wrap="square" rtlCol="0">
            <a:spAutoFit/>
          </a:bodyPr>
          <a:lstStyle/>
          <a:p>
            <a:pPr algn="ctr"/>
            <a:r>
              <a:rPr lang="en-IN" sz="2400" dirty="0" smtClean="0"/>
              <a:t>Leveraging multiple data sources</a:t>
            </a:r>
            <a:endParaRPr lang="en-IN" sz="2400" dirty="0"/>
          </a:p>
        </p:txBody>
      </p:sp>
      <p:sp>
        <p:nvSpPr>
          <p:cNvPr id="108" name="TextBox 107"/>
          <p:cNvSpPr txBox="1"/>
          <p:nvPr/>
        </p:nvSpPr>
        <p:spPr>
          <a:xfrm>
            <a:off x="4509872" y="1568608"/>
            <a:ext cx="7705188" cy="461665"/>
          </a:xfrm>
          <a:prstGeom prst="rect">
            <a:avLst/>
          </a:prstGeom>
          <a:noFill/>
        </p:spPr>
        <p:txBody>
          <a:bodyPr wrap="square" rtlCol="0">
            <a:spAutoFit/>
          </a:bodyPr>
          <a:lstStyle/>
          <a:p>
            <a:pPr algn="ctr"/>
            <a:r>
              <a:rPr lang="en-IN" sz="2400" dirty="0" smtClean="0"/>
              <a:t>…..to deliver insights, prediction and optimized strategies</a:t>
            </a:r>
            <a:endParaRPr lang="en-IN" sz="2400" dirty="0"/>
          </a:p>
        </p:txBody>
      </p:sp>
      <p:pic>
        <p:nvPicPr>
          <p:cNvPr id="11" name="Picture 10"/>
          <p:cNvPicPr>
            <a:picLocks noChangeAspect="1"/>
          </p:cNvPicPr>
          <p:nvPr/>
        </p:nvPicPr>
        <p:blipFill>
          <a:blip r:embed="rId4"/>
          <a:stretch>
            <a:fillRect/>
          </a:stretch>
        </p:blipFill>
        <p:spPr>
          <a:xfrm>
            <a:off x="6071411" y="2041486"/>
            <a:ext cx="6089861" cy="2269400"/>
          </a:xfrm>
          <a:prstGeom prst="rect">
            <a:avLst/>
          </a:prstGeom>
        </p:spPr>
      </p:pic>
      <p:sp>
        <p:nvSpPr>
          <p:cNvPr id="26" name="Left-Right Arrow 25"/>
          <p:cNvSpPr/>
          <p:nvPr/>
        </p:nvSpPr>
        <p:spPr>
          <a:xfrm>
            <a:off x="6504548" y="4102376"/>
            <a:ext cx="1451893" cy="905693"/>
          </a:xfrm>
          <a:prstGeom prst="leftRightArrow">
            <a:avLst>
              <a:gd name="adj1" fmla="val 50000"/>
              <a:gd name="adj2" fmla="val 0"/>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6643236" y="4391098"/>
            <a:ext cx="1178053" cy="307777"/>
          </a:xfrm>
          <a:prstGeom prst="rect">
            <a:avLst/>
          </a:prstGeom>
          <a:noFill/>
        </p:spPr>
        <p:txBody>
          <a:bodyPr wrap="square" rtlCol="0">
            <a:spAutoFit/>
          </a:bodyPr>
          <a:lstStyle/>
          <a:p>
            <a:r>
              <a:rPr lang="en-IN" sz="1400" b="1" dirty="0" smtClean="0">
                <a:solidFill>
                  <a:schemeClr val="accent6">
                    <a:lumMod val="50000"/>
                  </a:schemeClr>
                </a:solidFill>
              </a:rPr>
              <a:t>Visualization</a:t>
            </a:r>
            <a:endParaRPr lang="en-IN" sz="1400" b="1" dirty="0">
              <a:solidFill>
                <a:schemeClr val="accent6">
                  <a:lumMod val="50000"/>
                </a:schemeClr>
              </a:solidFill>
            </a:endParaRPr>
          </a:p>
        </p:txBody>
      </p:sp>
      <p:sp>
        <p:nvSpPr>
          <p:cNvPr id="57" name="Left-Right Arrow 56"/>
          <p:cNvSpPr/>
          <p:nvPr/>
        </p:nvSpPr>
        <p:spPr>
          <a:xfrm>
            <a:off x="8052823" y="4091892"/>
            <a:ext cx="1089486" cy="905693"/>
          </a:xfrm>
          <a:prstGeom prst="leftRightArrow">
            <a:avLst>
              <a:gd name="adj1" fmla="val 50000"/>
              <a:gd name="adj2" fmla="val 0"/>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p:cNvSpPr txBox="1"/>
          <p:nvPr/>
        </p:nvSpPr>
        <p:spPr>
          <a:xfrm>
            <a:off x="8025928" y="4295758"/>
            <a:ext cx="1178053" cy="523220"/>
          </a:xfrm>
          <a:prstGeom prst="rect">
            <a:avLst/>
          </a:prstGeom>
          <a:noFill/>
        </p:spPr>
        <p:txBody>
          <a:bodyPr wrap="square" rtlCol="0">
            <a:spAutoFit/>
          </a:bodyPr>
          <a:lstStyle/>
          <a:p>
            <a:pPr algn="ctr"/>
            <a:r>
              <a:rPr lang="en-IN" sz="1400" b="1" dirty="0" smtClean="0">
                <a:solidFill>
                  <a:schemeClr val="accent6">
                    <a:lumMod val="50000"/>
                  </a:schemeClr>
                </a:solidFill>
              </a:rPr>
              <a:t>Visualization</a:t>
            </a:r>
          </a:p>
          <a:p>
            <a:pPr algn="ctr"/>
            <a:r>
              <a:rPr lang="en-IN" sz="1400" b="1" dirty="0" smtClean="0">
                <a:solidFill>
                  <a:schemeClr val="accent6">
                    <a:lumMod val="50000"/>
                  </a:schemeClr>
                </a:solidFill>
              </a:rPr>
              <a:t>Biz Analysis</a:t>
            </a:r>
            <a:endParaRPr lang="en-IN" sz="1400" b="1" dirty="0">
              <a:solidFill>
                <a:schemeClr val="accent6">
                  <a:lumMod val="50000"/>
                </a:schemeClr>
              </a:solidFill>
            </a:endParaRPr>
          </a:p>
        </p:txBody>
      </p:sp>
      <p:sp>
        <p:nvSpPr>
          <p:cNvPr id="59" name="Left-Right Arrow 58"/>
          <p:cNvSpPr/>
          <p:nvPr/>
        </p:nvSpPr>
        <p:spPr>
          <a:xfrm>
            <a:off x="9300362" y="4084932"/>
            <a:ext cx="1368552" cy="905693"/>
          </a:xfrm>
          <a:prstGeom prst="leftRightArrow">
            <a:avLst>
              <a:gd name="adj1" fmla="val 50000"/>
              <a:gd name="adj2" fmla="val 0"/>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p:cNvSpPr txBox="1"/>
          <p:nvPr/>
        </p:nvSpPr>
        <p:spPr>
          <a:xfrm>
            <a:off x="9398287" y="4410836"/>
            <a:ext cx="1178053" cy="307777"/>
          </a:xfrm>
          <a:prstGeom prst="rect">
            <a:avLst/>
          </a:prstGeom>
          <a:noFill/>
        </p:spPr>
        <p:txBody>
          <a:bodyPr wrap="square" rtlCol="0">
            <a:spAutoFit/>
          </a:bodyPr>
          <a:lstStyle/>
          <a:p>
            <a:pPr algn="ctr"/>
            <a:r>
              <a:rPr lang="en-IN" sz="1400" b="1" dirty="0" smtClean="0">
                <a:solidFill>
                  <a:schemeClr val="accent6">
                    <a:lumMod val="50000"/>
                  </a:schemeClr>
                </a:solidFill>
              </a:rPr>
              <a:t>Prediction</a:t>
            </a:r>
            <a:endParaRPr lang="en-IN" sz="1400" b="1" dirty="0">
              <a:solidFill>
                <a:schemeClr val="accent6">
                  <a:lumMod val="50000"/>
                </a:schemeClr>
              </a:solidFill>
            </a:endParaRPr>
          </a:p>
        </p:txBody>
      </p:sp>
      <p:sp>
        <p:nvSpPr>
          <p:cNvPr id="61" name="Left-Right Arrow 60"/>
          <p:cNvSpPr/>
          <p:nvPr/>
        </p:nvSpPr>
        <p:spPr>
          <a:xfrm>
            <a:off x="10816549" y="4077627"/>
            <a:ext cx="1126460" cy="905693"/>
          </a:xfrm>
          <a:prstGeom prst="leftRightArrow">
            <a:avLst>
              <a:gd name="adj1" fmla="val 50000"/>
              <a:gd name="adj2" fmla="val 0"/>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p:cNvSpPr txBox="1"/>
          <p:nvPr/>
        </p:nvSpPr>
        <p:spPr>
          <a:xfrm>
            <a:off x="10790752" y="4303322"/>
            <a:ext cx="1178053" cy="523220"/>
          </a:xfrm>
          <a:prstGeom prst="rect">
            <a:avLst/>
          </a:prstGeom>
          <a:noFill/>
        </p:spPr>
        <p:txBody>
          <a:bodyPr wrap="square" rtlCol="0">
            <a:spAutoFit/>
          </a:bodyPr>
          <a:lstStyle/>
          <a:p>
            <a:pPr algn="ctr"/>
            <a:r>
              <a:rPr lang="en-IN" sz="1400" b="1" dirty="0" smtClean="0">
                <a:solidFill>
                  <a:schemeClr val="accent6">
                    <a:lumMod val="50000"/>
                  </a:schemeClr>
                </a:solidFill>
              </a:rPr>
              <a:t>Simulation </a:t>
            </a:r>
          </a:p>
          <a:p>
            <a:pPr algn="ctr"/>
            <a:r>
              <a:rPr lang="en-IN" sz="1400" b="1" dirty="0" smtClean="0">
                <a:solidFill>
                  <a:schemeClr val="accent6">
                    <a:lumMod val="50000"/>
                  </a:schemeClr>
                </a:solidFill>
              </a:rPr>
              <a:t>Optimization</a:t>
            </a:r>
            <a:endParaRPr lang="en-IN" sz="1400" b="1" dirty="0">
              <a:solidFill>
                <a:schemeClr val="accent6">
                  <a:lumMod val="50000"/>
                </a:schemeClr>
              </a:solidFill>
            </a:endParaRPr>
          </a:p>
        </p:txBody>
      </p:sp>
      <p:sp>
        <p:nvSpPr>
          <p:cNvPr id="28" name="Rectangle 27"/>
          <p:cNvSpPr/>
          <p:nvPr/>
        </p:nvSpPr>
        <p:spPr>
          <a:xfrm>
            <a:off x="6504548" y="5008069"/>
            <a:ext cx="2637761" cy="290014"/>
          </a:xfrm>
          <a:prstGeom prst="rect">
            <a:avLst/>
          </a:prstGeom>
          <a:solidFill>
            <a:schemeClr val="accent2">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tx1"/>
                </a:solidFill>
              </a:rPr>
              <a:t>Tableau, D3…</a:t>
            </a:r>
            <a:endParaRPr lang="en-IN" sz="1600" b="1" dirty="0">
              <a:solidFill>
                <a:schemeClr val="tx1"/>
              </a:solidFill>
            </a:endParaRPr>
          </a:p>
        </p:txBody>
      </p:sp>
      <p:sp>
        <p:nvSpPr>
          <p:cNvPr id="64" name="Rectangle 63"/>
          <p:cNvSpPr/>
          <p:nvPr/>
        </p:nvSpPr>
        <p:spPr>
          <a:xfrm>
            <a:off x="7956441" y="5297386"/>
            <a:ext cx="3911856" cy="325391"/>
          </a:xfrm>
          <a:prstGeom prst="rect">
            <a:avLst/>
          </a:prstGeom>
          <a:solidFill>
            <a:schemeClr val="accent2">
              <a:lumMod val="60000"/>
              <a:lumOff val="40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R, SAS, </a:t>
            </a:r>
            <a:r>
              <a:rPr lang="en-IN" sz="1600" b="1" dirty="0" smtClean="0">
                <a:solidFill>
                  <a:schemeClr val="tx1"/>
                </a:solidFill>
              </a:rPr>
              <a:t>Python, Angoss, </a:t>
            </a:r>
            <a:r>
              <a:rPr lang="en-IN" sz="1600" b="1" dirty="0" err="1" smtClean="0">
                <a:solidFill>
                  <a:schemeClr val="tx1"/>
                </a:solidFill>
              </a:rPr>
              <a:t>MatLab</a:t>
            </a:r>
            <a:r>
              <a:rPr lang="en-IN" sz="1600" b="1" dirty="0" smtClean="0">
                <a:solidFill>
                  <a:schemeClr val="tx1"/>
                </a:solidFill>
              </a:rPr>
              <a:t>…</a:t>
            </a:r>
            <a:endParaRPr lang="en-IN" sz="1600" b="1" dirty="0">
              <a:solidFill>
                <a:schemeClr val="tx1"/>
              </a:solidFill>
            </a:endParaRPr>
          </a:p>
        </p:txBody>
      </p:sp>
      <p:sp>
        <p:nvSpPr>
          <p:cNvPr id="65" name="Rectangle 64"/>
          <p:cNvSpPr/>
          <p:nvPr/>
        </p:nvSpPr>
        <p:spPr>
          <a:xfrm>
            <a:off x="6504547" y="5727049"/>
            <a:ext cx="5438461" cy="371422"/>
          </a:xfrm>
          <a:prstGeom prst="rect">
            <a:avLst/>
          </a:prstGeom>
          <a:solidFill>
            <a:schemeClr val="bg1">
              <a:lumMod val="75000"/>
              <a:alpha val="76000"/>
            </a:schemeClr>
          </a:solid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Big Data Platform</a:t>
            </a:r>
            <a:endParaRPr lang="en-IN" b="1" dirty="0">
              <a:solidFill>
                <a:schemeClr val="tx1"/>
              </a:solidFill>
            </a:endParaRPr>
          </a:p>
        </p:txBody>
      </p:sp>
      <p:sp>
        <p:nvSpPr>
          <p:cNvPr id="32" name="Rectangle 31"/>
          <p:cNvSpPr/>
          <p:nvPr/>
        </p:nvSpPr>
        <p:spPr>
          <a:xfrm>
            <a:off x="6504547" y="4992879"/>
            <a:ext cx="5438461" cy="617036"/>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200" dirty="0">
              <a:solidFill>
                <a:schemeClr val="tx1"/>
              </a:solidFill>
            </a:endParaRPr>
          </a:p>
        </p:txBody>
      </p:sp>
      <p:sp>
        <p:nvSpPr>
          <p:cNvPr id="33" name="Isosceles Triangle 32"/>
          <p:cNvSpPr/>
          <p:nvPr/>
        </p:nvSpPr>
        <p:spPr>
          <a:xfrm rot="5400000">
            <a:off x="3968007" y="3999154"/>
            <a:ext cx="4056986" cy="317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p:cNvPicPr>
            <a:picLocks noChangeAspect="1"/>
          </p:cNvPicPr>
          <p:nvPr/>
        </p:nvPicPr>
        <p:blipFill>
          <a:blip r:embed="rId5"/>
          <a:stretch>
            <a:fillRect/>
          </a:stretch>
        </p:blipFill>
        <p:spPr>
          <a:xfrm>
            <a:off x="10720" y="2108891"/>
            <a:ext cx="5868224" cy="4114270"/>
          </a:xfrm>
          <a:prstGeom prst="rect">
            <a:avLst/>
          </a:prstGeom>
        </p:spPr>
      </p:pic>
    </p:spTree>
    <p:extLst>
      <p:ext uri="{BB962C8B-B14F-4D97-AF65-F5344CB8AC3E}">
        <p14:creationId xmlns:p14="http://schemas.microsoft.com/office/powerpoint/2010/main" val="732220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6899" y="6378301"/>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1623"/>
            <a:ext cx="12192000" cy="954107"/>
            <a:chOff x="1" y="76336"/>
            <a:chExt cx="12192000" cy="954107"/>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883753" y="76336"/>
              <a:ext cx="8424615" cy="954107"/>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Tools will not deliver ROI unless </a:t>
              </a:r>
            </a:p>
            <a:p>
              <a:pPr algn="ctr"/>
              <a:r>
                <a:rPr lang="en-IN" sz="2800" b="1" dirty="0" smtClean="0">
                  <a:solidFill>
                    <a:srgbClr val="0070C0"/>
                  </a:solidFill>
                  <a:latin typeface="Leelawadee UI" panose="020B0502040204020203" pitchFamily="34" charset="-34"/>
                  <a:cs typeface="Leelawadee UI" panose="020B0502040204020203" pitchFamily="34" charset="-34"/>
                </a:rPr>
                <a:t>supported by the right people and the right data</a:t>
              </a:r>
            </a:p>
          </p:txBody>
        </p:sp>
      </p:grpSp>
      <p:sp>
        <p:nvSpPr>
          <p:cNvPr id="81" name="Slide Number Placeholder 3"/>
          <p:cNvSpPr>
            <a:spLocks noGrp="1"/>
          </p:cNvSpPr>
          <p:nvPr>
            <p:ph type="sldNum" sz="quarter" idx="12"/>
          </p:nvPr>
        </p:nvSpPr>
        <p:spPr>
          <a:xfrm>
            <a:off x="9448800" y="6350"/>
            <a:ext cx="2743200" cy="365125"/>
          </a:xfrm>
        </p:spPr>
        <p:txBody>
          <a:bodyPr/>
          <a:lstStyle/>
          <a:p>
            <a:r>
              <a:rPr lang="en-IN" dirty="0" smtClean="0"/>
              <a:t>12</a:t>
            </a:r>
            <a:endParaRPr lang="en-IN" dirty="0"/>
          </a:p>
        </p:txBody>
      </p:sp>
      <p:sp>
        <p:nvSpPr>
          <p:cNvPr id="7" name="TextBox 6"/>
          <p:cNvSpPr txBox="1"/>
          <p:nvPr/>
        </p:nvSpPr>
        <p:spPr>
          <a:xfrm>
            <a:off x="-246835" y="1137586"/>
            <a:ext cx="5082987" cy="461665"/>
          </a:xfrm>
          <a:prstGeom prst="rect">
            <a:avLst/>
          </a:prstGeom>
          <a:noFill/>
        </p:spPr>
        <p:txBody>
          <a:bodyPr wrap="square" rtlCol="0">
            <a:spAutoFit/>
          </a:bodyPr>
          <a:lstStyle/>
          <a:p>
            <a:pPr algn="ctr"/>
            <a:r>
              <a:rPr lang="en-IN" sz="2400" dirty="0" smtClean="0"/>
              <a:t>Selection of the right tool is critical</a:t>
            </a:r>
            <a:endParaRPr lang="en-IN" sz="2400" dirty="0"/>
          </a:p>
        </p:txBody>
      </p:sp>
      <p:sp>
        <p:nvSpPr>
          <p:cNvPr id="108" name="TextBox 107"/>
          <p:cNvSpPr txBox="1"/>
          <p:nvPr/>
        </p:nvSpPr>
        <p:spPr>
          <a:xfrm>
            <a:off x="4509872" y="1151751"/>
            <a:ext cx="7705188" cy="830997"/>
          </a:xfrm>
          <a:prstGeom prst="rect">
            <a:avLst/>
          </a:prstGeom>
          <a:noFill/>
        </p:spPr>
        <p:txBody>
          <a:bodyPr wrap="square" rtlCol="0">
            <a:spAutoFit/>
          </a:bodyPr>
          <a:lstStyle/>
          <a:p>
            <a:pPr algn="ctr"/>
            <a:r>
              <a:rPr lang="en-IN" sz="2400" dirty="0" smtClean="0"/>
              <a:t>…..but getting the right data and having the right people is more critical</a:t>
            </a:r>
            <a:endParaRPr lang="en-IN" sz="2400" dirty="0"/>
          </a:p>
        </p:txBody>
      </p:sp>
      <p:sp>
        <p:nvSpPr>
          <p:cNvPr id="33" name="Isosceles Triangle 32"/>
          <p:cNvSpPr/>
          <p:nvPr/>
        </p:nvSpPr>
        <p:spPr>
          <a:xfrm rot="5400000">
            <a:off x="2695753" y="4045627"/>
            <a:ext cx="4056986" cy="2238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9" name="Picture 4" descr="multitasking : Beautiful business woman looking confident with six arms  Stock Pho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320" y="2097809"/>
            <a:ext cx="1011269" cy="11891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07689" y="3407554"/>
            <a:ext cx="904907" cy="904907"/>
          </a:xfrm>
          <a:prstGeom prst="rect">
            <a:avLst/>
          </a:prstGeom>
        </p:spPr>
      </p:pic>
      <p:grpSp>
        <p:nvGrpSpPr>
          <p:cNvPr id="31" name="Group 30"/>
          <p:cNvGrpSpPr/>
          <p:nvPr/>
        </p:nvGrpSpPr>
        <p:grpSpPr>
          <a:xfrm>
            <a:off x="8398635" y="3248043"/>
            <a:ext cx="1968800" cy="1707666"/>
            <a:chOff x="1550288" y="4209766"/>
            <a:chExt cx="1142151" cy="1142151"/>
          </a:xfrm>
        </p:grpSpPr>
        <p:sp>
          <p:nvSpPr>
            <p:cNvPr id="34" name="Oval 33"/>
            <p:cNvSpPr/>
            <p:nvPr/>
          </p:nvSpPr>
          <p:spPr>
            <a:xfrm>
              <a:off x="1550288" y="4209766"/>
              <a:ext cx="1142151" cy="1142151"/>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35" name="Picture 10" descr="http://www.d2-analytics.com/images/business_analytics_4.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2802" y="4355256"/>
              <a:ext cx="930492" cy="91756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Oval 2"/>
          <p:cNvSpPr/>
          <p:nvPr/>
        </p:nvSpPr>
        <p:spPr>
          <a:xfrm>
            <a:off x="4967130" y="3209836"/>
            <a:ext cx="1786029" cy="1678555"/>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7067393" y="3097836"/>
            <a:ext cx="1065126" cy="646331"/>
          </a:xfrm>
          <a:prstGeom prst="rect">
            <a:avLst/>
          </a:prstGeom>
          <a:noFill/>
        </p:spPr>
        <p:txBody>
          <a:bodyPr wrap="square" rtlCol="0">
            <a:spAutoFit/>
          </a:bodyPr>
          <a:lstStyle/>
          <a:p>
            <a:pPr algn="ctr"/>
            <a:r>
              <a:rPr lang="en-IN" b="1" dirty="0" smtClean="0"/>
              <a:t>Right People</a:t>
            </a:r>
            <a:endParaRPr lang="en-IN" b="1" dirty="0"/>
          </a:p>
        </p:txBody>
      </p:sp>
      <p:pic>
        <p:nvPicPr>
          <p:cNvPr id="1026"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7642" y="4614803"/>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5111735" y="4370372"/>
            <a:ext cx="1496817" cy="369332"/>
          </a:xfrm>
          <a:prstGeom prst="rect">
            <a:avLst/>
          </a:prstGeom>
          <a:noFill/>
        </p:spPr>
        <p:txBody>
          <a:bodyPr wrap="square" rtlCol="0">
            <a:spAutoFit/>
          </a:bodyPr>
          <a:lstStyle/>
          <a:p>
            <a:pPr algn="ctr"/>
            <a:r>
              <a:rPr lang="en-IN" b="1" dirty="0" smtClean="0"/>
              <a:t>Right Data</a:t>
            </a:r>
            <a:endParaRPr lang="en-IN" b="1" dirty="0"/>
          </a:p>
        </p:txBody>
      </p:sp>
      <p:sp>
        <p:nvSpPr>
          <p:cNvPr id="43" name="TextBox 42"/>
          <p:cNvSpPr txBox="1"/>
          <p:nvPr/>
        </p:nvSpPr>
        <p:spPr>
          <a:xfrm>
            <a:off x="8626620" y="4264799"/>
            <a:ext cx="1496817" cy="646331"/>
          </a:xfrm>
          <a:prstGeom prst="rect">
            <a:avLst/>
          </a:prstGeom>
          <a:noFill/>
        </p:spPr>
        <p:txBody>
          <a:bodyPr wrap="square" rtlCol="0">
            <a:spAutoFit/>
          </a:bodyPr>
          <a:lstStyle/>
          <a:p>
            <a:pPr algn="ctr"/>
            <a:r>
              <a:rPr lang="en-IN" b="1" dirty="0" smtClean="0"/>
              <a:t>Right Methodology</a:t>
            </a:r>
            <a:endParaRPr lang="en-IN" b="1" dirty="0"/>
          </a:p>
        </p:txBody>
      </p:sp>
      <p:sp>
        <p:nvSpPr>
          <p:cNvPr id="45" name="Oval 44"/>
          <p:cNvSpPr/>
          <p:nvPr/>
        </p:nvSpPr>
        <p:spPr>
          <a:xfrm>
            <a:off x="6706941" y="2070200"/>
            <a:ext cx="1786029" cy="1678555"/>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6684887" y="4308810"/>
            <a:ext cx="1786029" cy="1678555"/>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7009185" y="5291925"/>
            <a:ext cx="1065126" cy="646331"/>
          </a:xfrm>
          <a:prstGeom prst="rect">
            <a:avLst/>
          </a:prstGeom>
          <a:noFill/>
        </p:spPr>
        <p:txBody>
          <a:bodyPr wrap="square" rtlCol="0">
            <a:spAutoFit/>
          </a:bodyPr>
          <a:lstStyle/>
          <a:p>
            <a:pPr algn="ctr"/>
            <a:r>
              <a:rPr lang="en-IN" b="1" dirty="0" smtClean="0"/>
              <a:t>Right Tool</a:t>
            </a:r>
            <a:endParaRPr lang="en-IN" b="1" dirty="0"/>
          </a:p>
        </p:txBody>
      </p:sp>
      <p:pic>
        <p:nvPicPr>
          <p:cNvPr id="1028" name="Picture 4"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06772" y="3668113"/>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p:cNvSpPr/>
          <p:nvPr/>
        </p:nvSpPr>
        <p:spPr>
          <a:xfrm>
            <a:off x="10633551" y="3380660"/>
            <a:ext cx="1508443" cy="1429901"/>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Arrow Connector 20"/>
          <p:cNvCxnSpPr>
            <a:stCxn id="3" idx="7"/>
          </p:cNvCxnSpPr>
          <p:nvPr/>
        </p:nvCxnSpPr>
        <p:spPr>
          <a:xfrm flipV="1">
            <a:off x="6491601" y="3209836"/>
            <a:ext cx="261558" cy="245819"/>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426464" y="4739705"/>
            <a:ext cx="298020" cy="216004"/>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6"/>
          </p:cNvCxnSpPr>
          <p:nvPr/>
        </p:nvCxnSpPr>
        <p:spPr>
          <a:xfrm>
            <a:off x="8492970" y="2909478"/>
            <a:ext cx="394345" cy="498076"/>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6" idx="6"/>
          </p:cNvCxnSpPr>
          <p:nvPr/>
        </p:nvCxnSpPr>
        <p:spPr>
          <a:xfrm flipV="1">
            <a:off x="8470916" y="4837455"/>
            <a:ext cx="434483" cy="310633"/>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34" idx="6"/>
            <a:endCxn id="49" idx="2"/>
          </p:cNvCxnSpPr>
          <p:nvPr/>
        </p:nvCxnSpPr>
        <p:spPr>
          <a:xfrm flipV="1">
            <a:off x="10367435" y="4095611"/>
            <a:ext cx="266116" cy="6265"/>
          </a:xfrm>
          <a:prstGeom prst="straightConnector1">
            <a:avLst/>
          </a:prstGeom>
          <a:ln w="6032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494169" y="5929919"/>
            <a:ext cx="6976176" cy="369332"/>
          </a:xfrm>
          <a:prstGeom prst="rect">
            <a:avLst/>
          </a:prstGeom>
          <a:noFill/>
        </p:spPr>
        <p:txBody>
          <a:bodyPr wrap="square" rtlCol="0">
            <a:spAutoFit/>
          </a:bodyPr>
          <a:lstStyle/>
          <a:p>
            <a:pPr algn="ctr"/>
            <a:r>
              <a:rPr lang="en-IN" b="1" i="1" dirty="0" smtClean="0">
                <a:solidFill>
                  <a:schemeClr val="bg1">
                    <a:lumMod val="75000"/>
                  </a:schemeClr>
                </a:solidFill>
              </a:rPr>
              <a:t>The tool is just one piece in the journey to business impact</a:t>
            </a:r>
            <a:endParaRPr lang="en-IN" b="1" i="1" dirty="0">
              <a:solidFill>
                <a:schemeClr val="bg1">
                  <a:lumMod val="75000"/>
                </a:schemeClr>
              </a:solidFill>
            </a:endParaRPr>
          </a:p>
        </p:txBody>
      </p:sp>
      <p:pic>
        <p:nvPicPr>
          <p:cNvPr id="48" name="Picture 47"/>
          <p:cNvPicPr>
            <a:picLocks noChangeAspect="1"/>
          </p:cNvPicPr>
          <p:nvPr/>
        </p:nvPicPr>
        <p:blipFill>
          <a:blip r:embed="rId9"/>
          <a:stretch>
            <a:fillRect/>
          </a:stretch>
        </p:blipFill>
        <p:spPr>
          <a:xfrm>
            <a:off x="84294" y="2262906"/>
            <a:ext cx="4416220" cy="3363249"/>
          </a:xfrm>
          <a:prstGeom prst="rect">
            <a:avLst/>
          </a:prstGeom>
        </p:spPr>
      </p:pic>
    </p:spTree>
    <p:extLst>
      <p:ext uri="{BB962C8B-B14F-4D97-AF65-F5344CB8AC3E}">
        <p14:creationId xmlns:p14="http://schemas.microsoft.com/office/powerpoint/2010/main" val="2311653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2263"/>
            <a:ext cx="12192000" cy="53908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8" name="Group 7"/>
          <p:cNvGrpSpPr/>
          <p:nvPr/>
        </p:nvGrpSpPr>
        <p:grpSpPr>
          <a:xfrm>
            <a:off x="2895600" y="2547738"/>
            <a:ext cx="6400800" cy="1200329"/>
            <a:chOff x="2895600" y="1960714"/>
            <a:chExt cx="6400800" cy="1200329"/>
          </a:xfrm>
        </p:grpSpPr>
        <p:sp>
          <p:nvSpPr>
            <p:cNvPr id="5" name="Rectangle 4"/>
            <p:cNvSpPr/>
            <p:nvPr/>
          </p:nvSpPr>
          <p:spPr>
            <a:xfrm>
              <a:off x="3785763" y="1960714"/>
              <a:ext cx="4626010"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Tiscon PoC</a:t>
              </a:r>
              <a:endParaRPr lang="en-IN" sz="7200" dirty="0">
                <a:ln/>
                <a:solidFill>
                  <a:schemeClr val="bg1"/>
                </a:solidFill>
                <a:latin typeface="Leelawadee UI" panose="020B0502040204020203" pitchFamily="34" charset="-34"/>
                <a:cs typeface="Leelawadee UI" panose="020B0502040204020203" pitchFamily="34" charset="-34"/>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7302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40F425-731D-4835-A38A-9545B9CAE996}" type="slidenum">
              <a:rPr lang="en-IN" smtClean="0"/>
              <a:t>7</a:t>
            </a:fld>
            <a:endParaRPr lang="en-IN" dirty="0"/>
          </a:p>
        </p:txBody>
      </p:sp>
      <p:grpSp>
        <p:nvGrpSpPr>
          <p:cNvPr id="5" name="Group 4"/>
          <p:cNvGrpSpPr/>
          <p:nvPr/>
        </p:nvGrpSpPr>
        <p:grpSpPr>
          <a:xfrm>
            <a:off x="1" y="237066"/>
            <a:ext cx="12192000" cy="523220"/>
            <a:chOff x="1" y="291779"/>
            <a:chExt cx="12192000" cy="523220"/>
          </a:xfrm>
        </p:grpSpPr>
        <p:cxnSp>
          <p:nvCxnSpPr>
            <p:cNvPr id="6" name="Straight Connector 5"/>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706519" y="291779"/>
              <a:ext cx="477906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 Current Landscape</a:t>
              </a:r>
            </a:p>
          </p:txBody>
        </p:sp>
      </p:grpSp>
      <p:grpSp>
        <p:nvGrpSpPr>
          <p:cNvPr id="12" name="Group 11"/>
          <p:cNvGrpSpPr/>
          <p:nvPr/>
        </p:nvGrpSpPr>
        <p:grpSpPr>
          <a:xfrm>
            <a:off x="1" y="964472"/>
            <a:ext cx="12192000" cy="479339"/>
            <a:chOff x="1" y="964472"/>
            <a:chExt cx="11823410" cy="479339"/>
          </a:xfrm>
        </p:grpSpPr>
        <p:grpSp>
          <p:nvGrpSpPr>
            <p:cNvPr id="8" name="Group 7"/>
            <p:cNvGrpSpPr/>
            <p:nvPr/>
          </p:nvGrpSpPr>
          <p:grpSpPr>
            <a:xfrm>
              <a:off x="1" y="964472"/>
              <a:ext cx="7868991" cy="479339"/>
              <a:chOff x="-80752" y="1326530"/>
              <a:chExt cx="12673612" cy="479339"/>
            </a:xfrm>
            <a:solidFill>
              <a:srgbClr val="7030A0"/>
            </a:solidFill>
          </p:grpSpPr>
          <p:sp>
            <p:nvSpPr>
              <p:cNvPr id="9" name="Rectangle 8"/>
              <p:cNvSpPr/>
              <p:nvPr/>
            </p:nvSpPr>
            <p:spPr>
              <a:xfrm>
                <a:off x="-80752" y="1326530"/>
                <a:ext cx="6304718" cy="4791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DATA</a:t>
                </a:r>
                <a:endParaRPr lang="en-US" sz="2000" b="1" spc="600" dirty="0">
                  <a:solidFill>
                    <a:prstClr val="white"/>
                  </a:solidFill>
                  <a:latin typeface="Leelawadee UI" panose="020B0502040204020203" pitchFamily="34" charset="-34"/>
                  <a:cs typeface="Leelawadee UI" panose="020B0502040204020203" pitchFamily="34" charset="-34"/>
                </a:endParaRPr>
              </a:p>
            </p:txBody>
          </p:sp>
          <p:sp>
            <p:nvSpPr>
              <p:cNvPr id="10" name="Rectangle 9"/>
              <p:cNvSpPr/>
              <p:nvPr/>
            </p:nvSpPr>
            <p:spPr>
              <a:xfrm>
                <a:off x="6223965" y="1326677"/>
                <a:ext cx="6368895" cy="47919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REPORTING</a:t>
                </a:r>
                <a:endParaRPr lang="en-US" sz="2000" b="1" spc="600" dirty="0">
                  <a:solidFill>
                    <a:prstClr val="white"/>
                  </a:solidFill>
                  <a:latin typeface="Leelawadee UI" panose="020B0502040204020203" pitchFamily="34" charset="-34"/>
                  <a:cs typeface="Leelawadee UI" panose="020B0502040204020203" pitchFamily="34" charset="-34"/>
                </a:endParaRPr>
              </a:p>
            </p:txBody>
          </p:sp>
        </p:grpSp>
        <p:sp>
          <p:nvSpPr>
            <p:cNvPr id="11" name="Rectangle 10"/>
            <p:cNvSpPr/>
            <p:nvPr/>
          </p:nvSpPr>
          <p:spPr>
            <a:xfrm>
              <a:off x="7868992" y="964472"/>
              <a:ext cx="3954419" cy="479192"/>
            </a:xfrm>
            <a:prstGeom prst="rect">
              <a:avLst/>
            </a:prstGeom>
            <a:solidFill>
              <a:srgbClr val="7030A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ANALYTICS</a:t>
              </a:r>
              <a:endParaRPr lang="en-US" sz="2000" b="1" spc="600" dirty="0">
                <a:solidFill>
                  <a:prstClr val="white"/>
                </a:solidFill>
                <a:latin typeface="Leelawadee UI" panose="020B0502040204020203" pitchFamily="34" charset="-34"/>
                <a:cs typeface="Leelawadee UI" panose="020B0502040204020203" pitchFamily="34" charset="-34"/>
              </a:endParaRPr>
            </a:p>
          </p:txBody>
        </p:sp>
      </p:grpSp>
      <p:sp>
        <p:nvSpPr>
          <p:cNvPr id="21" name="Rectangle 20"/>
          <p:cNvSpPr/>
          <p:nvPr/>
        </p:nvSpPr>
        <p:spPr>
          <a:xfrm>
            <a:off x="8029633" y="1689080"/>
            <a:ext cx="4006551" cy="278415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8440633" y="1544887"/>
            <a:ext cx="3425040" cy="338554"/>
          </a:xfrm>
          <a:prstGeom prst="rect">
            <a:avLst/>
          </a:prstGeom>
          <a:solidFill>
            <a:schemeClr val="bg1"/>
          </a:solidFill>
        </p:spPr>
        <p:txBody>
          <a:bodyPr wrap="none" rtlCol="0">
            <a:spAutoFit/>
          </a:bodyPr>
          <a:lstStyle/>
          <a:p>
            <a:r>
              <a:rPr lang="en-IN" sz="1600" dirty="0" smtClean="0">
                <a:latin typeface="Leelawadee" panose="020B0502040204020203" pitchFamily="34" charset="-34"/>
                <a:cs typeface="Leelawadee" panose="020B0502040204020203" pitchFamily="34" charset="-34"/>
              </a:rPr>
              <a:t>Dealer Classification &amp; Performance</a:t>
            </a:r>
            <a:endParaRPr lang="en-IN" sz="1600" dirty="0">
              <a:latin typeface="Leelawadee" panose="020B0502040204020203" pitchFamily="34" charset="-34"/>
              <a:cs typeface="Leelawadee" panose="020B0502040204020203" pitchFamily="34" charset="-34"/>
            </a:endParaRPr>
          </a:p>
        </p:txBody>
      </p:sp>
      <p:grpSp>
        <p:nvGrpSpPr>
          <p:cNvPr id="50" name="Group 49"/>
          <p:cNvGrpSpPr/>
          <p:nvPr/>
        </p:nvGrpSpPr>
        <p:grpSpPr>
          <a:xfrm>
            <a:off x="206784" y="1515345"/>
            <a:ext cx="3646190" cy="1248861"/>
            <a:chOff x="206784" y="1515345"/>
            <a:chExt cx="3646190" cy="1532750"/>
          </a:xfrm>
        </p:grpSpPr>
        <p:sp>
          <p:nvSpPr>
            <p:cNvPr id="15" name="Rectangle 14"/>
            <p:cNvSpPr/>
            <p:nvPr/>
          </p:nvSpPr>
          <p:spPr>
            <a:xfrm>
              <a:off x="228141" y="1700011"/>
              <a:ext cx="3580327" cy="134808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398998" y="1515345"/>
              <a:ext cx="1119537" cy="338554"/>
            </a:xfrm>
            <a:prstGeom prst="rect">
              <a:avLst/>
            </a:prstGeom>
            <a:solidFill>
              <a:schemeClr val="bg1"/>
            </a:solidFill>
          </p:spPr>
          <p:txBody>
            <a:bodyPr wrap="none" rtlCol="0">
              <a:spAutoFit/>
            </a:bodyPr>
            <a:lstStyle/>
            <a:p>
              <a:r>
                <a:rPr lang="en-IN" sz="1600" dirty="0" smtClean="0">
                  <a:latin typeface="Leelawadee" panose="020B0502040204020203" pitchFamily="34" charset="-34"/>
                  <a:cs typeface="Leelawadee" panose="020B0502040204020203" pitchFamily="34" charset="-34"/>
                </a:rPr>
                <a:t>Structured</a:t>
              </a:r>
              <a:endParaRPr lang="en-IN" sz="1600" dirty="0">
                <a:latin typeface="Leelawadee" panose="020B0502040204020203" pitchFamily="34" charset="-34"/>
                <a:cs typeface="Leelawadee" panose="020B0502040204020203" pitchFamily="34" charset="-34"/>
              </a:endParaRPr>
            </a:p>
          </p:txBody>
        </p:sp>
        <p:pic>
          <p:nvPicPr>
            <p:cNvPr id="23" name="Picture 2" descr="http://img.informer.com/icons/png/48/2656/265647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13" y="2005214"/>
              <a:ext cx="457200" cy="4571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www.faircg.com/wp-content/uploads/2014/04/SAP_Logo-Copy2-1200x4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53" r="12007"/>
            <a:stretch/>
          </p:blipFill>
          <p:spPr bwMode="auto">
            <a:xfrm>
              <a:off x="1028929" y="2117008"/>
              <a:ext cx="669543" cy="2878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http://www.clipartbest.com/cliparts/ace/o5y/aceo5ypg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410" y="2018015"/>
              <a:ext cx="431188" cy="431188"/>
            </a:xfrm>
            <a:prstGeom prst="rect">
              <a:avLst/>
            </a:prstGeom>
            <a:noFill/>
            <a:extLst>
              <a:ext uri="{909E8E84-426E-40DD-AFC4-6F175D3DCCD1}">
                <a14:hiddenFill xmlns:a14="http://schemas.microsoft.com/office/drawing/2010/main">
                  <a:solidFill>
                    <a:srgbClr val="FFFFFF"/>
                  </a:solidFill>
                </a14:hiddenFill>
              </a:ext>
            </a:extLst>
          </p:spPr>
        </p:pic>
        <p:sp>
          <p:nvSpPr>
            <p:cNvPr id="27" name="Flowchart: Magnetic Disk 26"/>
            <p:cNvSpPr/>
            <p:nvPr/>
          </p:nvSpPr>
          <p:spPr>
            <a:xfrm>
              <a:off x="3036254" y="1961216"/>
              <a:ext cx="493329" cy="5440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MITR</a:t>
              </a:r>
              <a:endParaRPr lang="en-IN" sz="1400" dirty="0"/>
            </a:p>
          </p:txBody>
        </p:sp>
        <p:pic>
          <p:nvPicPr>
            <p:cNvPr id="28" name="Picture 4" descr="https://siliconbeach-media.s3.amazonaws.com/legacy/blog/uploads/2013/05/Excel-2013-I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8814" y="2038566"/>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06784" y="2492532"/>
              <a:ext cx="869490" cy="253916"/>
            </a:xfrm>
            <a:prstGeom prst="rect">
              <a:avLst/>
            </a:prstGeom>
            <a:noFill/>
          </p:spPr>
          <p:txBody>
            <a:bodyPr wrap="square" rtlCol="0">
              <a:spAutoFit/>
            </a:bodyPr>
            <a:lstStyle/>
            <a:p>
              <a:r>
                <a:rPr lang="en-US" sz="1050" dirty="0" smtClean="0"/>
                <a:t>Sales Data</a:t>
              </a:r>
              <a:endParaRPr lang="en-IN" sz="1050" dirty="0"/>
            </a:p>
          </p:txBody>
        </p:sp>
        <p:sp>
          <p:nvSpPr>
            <p:cNvPr id="36" name="TextBox 35"/>
            <p:cNvSpPr txBox="1"/>
            <p:nvPr/>
          </p:nvSpPr>
          <p:spPr>
            <a:xfrm>
              <a:off x="912589" y="2496844"/>
              <a:ext cx="869490" cy="253916"/>
            </a:xfrm>
            <a:prstGeom prst="rect">
              <a:avLst/>
            </a:prstGeom>
            <a:noFill/>
          </p:spPr>
          <p:txBody>
            <a:bodyPr wrap="square" rtlCol="0">
              <a:spAutoFit/>
            </a:bodyPr>
            <a:lstStyle/>
            <a:p>
              <a:r>
                <a:rPr lang="en-US" sz="1050" dirty="0" smtClean="0"/>
                <a:t>CRM, ECC</a:t>
              </a:r>
              <a:endParaRPr lang="en-IN" sz="1050" dirty="0"/>
            </a:p>
          </p:txBody>
        </p:sp>
        <p:sp>
          <p:nvSpPr>
            <p:cNvPr id="37" name="TextBox 36"/>
            <p:cNvSpPr txBox="1"/>
            <p:nvPr/>
          </p:nvSpPr>
          <p:spPr>
            <a:xfrm>
              <a:off x="1663009" y="2462209"/>
              <a:ext cx="869490" cy="253916"/>
            </a:xfrm>
            <a:prstGeom prst="rect">
              <a:avLst/>
            </a:prstGeom>
            <a:noFill/>
          </p:spPr>
          <p:txBody>
            <a:bodyPr wrap="square" rtlCol="0">
              <a:spAutoFit/>
            </a:bodyPr>
            <a:lstStyle/>
            <a:p>
              <a:r>
                <a:rPr lang="en-US" sz="1050" dirty="0" smtClean="0"/>
                <a:t>E-portal</a:t>
              </a:r>
              <a:endParaRPr lang="en-IN" sz="1050" dirty="0"/>
            </a:p>
          </p:txBody>
        </p:sp>
        <p:sp>
          <p:nvSpPr>
            <p:cNvPr id="38" name="TextBox 37"/>
            <p:cNvSpPr txBox="1"/>
            <p:nvPr/>
          </p:nvSpPr>
          <p:spPr>
            <a:xfrm>
              <a:off x="2352427" y="2538853"/>
              <a:ext cx="869490" cy="253916"/>
            </a:xfrm>
            <a:prstGeom prst="rect">
              <a:avLst/>
            </a:prstGeom>
            <a:noFill/>
          </p:spPr>
          <p:txBody>
            <a:bodyPr wrap="square" rtlCol="0">
              <a:spAutoFit/>
            </a:bodyPr>
            <a:lstStyle/>
            <a:p>
              <a:r>
                <a:rPr lang="en-US" sz="1050" dirty="0" smtClean="0"/>
                <a:t>NPS</a:t>
              </a:r>
              <a:endParaRPr lang="en-IN" sz="1050" dirty="0"/>
            </a:p>
          </p:txBody>
        </p:sp>
        <p:sp>
          <p:nvSpPr>
            <p:cNvPr id="39" name="TextBox 38"/>
            <p:cNvSpPr txBox="1"/>
            <p:nvPr/>
          </p:nvSpPr>
          <p:spPr>
            <a:xfrm>
              <a:off x="2983484" y="2523992"/>
              <a:ext cx="869490" cy="311636"/>
            </a:xfrm>
            <a:prstGeom prst="rect">
              <a:avLst/>
            </a:prstGeom>
            <a:noFill/>
          </p:spPr>
          <p:txBody>
            <a:bodyPr wrap="square" rtlCol="0">
              <a:spAutoFit/>
            </a:bodyPr>
            <a:lstStyle/>
            <a:p>
              <a:r>
                <a:rPr lang="en-US" sz="1050" dirty="0" smtClean="0"/>
                <a:t>MDMS</a:t>
              </a:r>
              <a:endParaRPr lang="en-IN" sz="1050" dirty="0"/>
            </a:p>
          </p:txBody>
        </p:sp>
      </p:grpSp>
      <p:grpSp>
        <p:nvGrpSpPr>
          <p:cNvPr id="51" name="Group 50"/>
          <p:cNvGrpSpPr/>
          <p:nvPr/>
        </p:nvGrpSpPr>
        <p:grpSpPr>
          <a:xfrm>
            <a:off x="148074" y="2817559"/>
            <a:ext cx="3660394" cy="1771719"/>
            <a:chOff x="148073" y="4054994"/>
            <a:chExt cx="3660394" cy="2301357"/>
          </a:xfrm>
        </p:grpSpPr>
        <p:sp>
          <p:nvSpPr>
            <p:cNvPr id="16" name="Rectangle 15"/>
            <p:cNvSpPr/>
            <p:nvPr/>
          </p:nvSpPr>
          <p:spPr>
            <a:xfrm>
              <a:off x="228140" y="4224271"/>
              <a:ext cx="3580327" cy="2132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1398998" y="4054994"/>
              <a:ext cx="1360181" cy="338554"/>
            </a:xfrm>
            <a:prstGeom prst="rect">
              <a:avLst/>
            </a:prstGeom>
            <a:solidFill>
              <a:schemeClr val="bg1"/>
            </a:solidFill>
          </p:spPr>
          <p:txBody>
            <a:bodyPr wrap="none" rtlCol="0">
              <a:spAutoFit/>
            </a:bodyPr>
            <a:lstStyle/>
            <a:p>
              <a:r>
                <a:rPr lang="en-IN" sz="1600" dirty="0" smtClean="0">
                  <a:latin typeface="Leelawadee" panose="020B0502040204020203" pitchFamily="34" charset="-34"/>
                  <a:cs typeface="Leelawadee" panose="020B0502040204020203" pitchFamily="34" charset="-34"/>
                </a:rPr>
                <a:t>Unstructured</a:t>
              </a:r>
              <a:endParaRPr lang="en-IN" sz="1600" dirty="0">
                <a:latin typeface="Leelawadee" panose="020B0502040204020203" pitchFamily="34" charset="-34"/>
                <a:cs typeface="Leelawadee" panose="020B0502040204020203" pitchFamily="34" charset="-34"/>
              </a:endParaRPr>
            </a:p>
          </p:txBody>
        </p:sp>
        <p:pic>
          <p:nvPicPr>
            <p:cNvPr id="29" name="Picture 14" descr="http://www.freeiconspng.com/uploads/powerpoint-icon--microsoft-office-2013-iconset--carlosjj-2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556" y="4577045"/>
              <a:ext cx="421993" cy="4219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www.myiconfinder.com/uploads/iconsets/256-256-c8b6cbadb620f8b3f588bf53464c8ab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6877" y="4467169"/>
              <a:ext cx="554332" cy="55433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www.clipartbest.com/cliparts/Kcn/eM6/KcneM6q9i.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970" y="5475265"/>
              <a:ext cx="520509" cy="52050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icons.iconarchive.com/icons/cornmanthe3rd/metronome/512/Communication-email-green-icon.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060" t="19680" r="8286" b="16282"/>
            <a:stretch/>
          </p:blipFill>
          <p:spPr bwMode="auto">
            <a:xfrm>
              <a:off x="1531269" y="5521533"/>
              <a:ext cx="547819" cy="41667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siliconbeach-media.s3.amazonaws.com/legacy/blog/uploads/2013/05/Excel-2013-Icon.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6075" y="4552996"/>
              <a:ext cx="443947" cy="4439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cdn1.iconfinder.com/data/icons/logotypes/32/square-facebook-12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77" y="5445114"/>
              <a:ext cx="533215" cy="5332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67807" y="4971578"/>
              <a:ext cx="869490" cy="415498"/>
            </a:xfrm>
            <a:prstGeom prst="rect">
              <a:avLst/>
            </a:prstGeom>
            <a:noFill/>
          </p:spPr>
          <p:txBody>
            <a:bodyPr wrap="square" rtlCol="0">
              <a:spAutoFit/>
            </a:bodyPr>
            <a:lstStyle/>
            <a:p>
              <a:pPr algn="ctr"/>
              <a:r>
                <a:rPr lang="en-US" sz="1050" dirty="0" smtClean="0"/>
                <a:t>Customer Meets</a:t>
              </a:r>
              <a:endParaRPr lang="en-IN" sz="1050" dirty="0"/>
            </a:p>
          </p:txBody>
        </p:sp>
        <p:sp>
          <p:nvSpPr>
            <p:cNvPr id="41" name="TextBox 40"/>
            <p:cNvSpPr txBox="1"/>
            <p:nvPr/>
          </p:nvSpPr>
          <p:spPr>
            <a:xfrm>
              <a:off x="1454440" y="4988344"/>
              <a:ext cx="869490" cy="253916"/>
            </a:xfrm>
            <a:prstGeom prst="rect">
              <a:avLst/>
            </a:prstGeom>
            <a:noFill/>
          </p:spPr>
          <p:txBody>
            <a:bodyPr wrap="square" rtlCol="0">
              <a:spAutoFit/>
            </a:bodyPr>
            <a:lstStyle/>
            <a:p>
              <a:pPr algn="ctr"/>
              <a:r>
                <a:rPr lang="en-US" sz="1050" dirty="0" smtClean="0"/>
                <a:t>Call Centers</a:t>
              </a:r>
              <a:endParaRPr lang="en-IN" sz="1050" dirty="0"/>
            </a:p>
          </p:txBody>
        </p:sp>
        <p:sp>
          <p:nvSpPr>
            <p:cNvPr id="42" name="TextBox 41"/>
            <p:cNvSpPr txBox="1"/>
            <p:nvPr/>
          </p:nvSpPr>
          <p:spPr>
            <a:xfrm>
              <a:off x="2390513" y="4988344"/>
              <a:ext cx="1207061" cy="253916"/>
            </a:xfrm>
            <a:prstGeom prst="rect">
              <a:avLst/>
            </a:prstGeom>
            <a:noFill/>
          </p:spPr>
          <p:txBody>
            <a:bodyPr wrap="square" rtlCol="0">
              <a:spAutoFit/>
            </a:bodyPr>
            <a:lstStyle/>
            <a:p>
              <a:pPr algn="ctr"/>
              <a:r>
                <a:rPr lang="en-US" sz="1050" dirty="0" smtClean="0"/>
                <a:t>Chat Queries</a:t>
              </a:r>
              <a:endParaRPr lang="en-IN" sz="1050" dirty="0"/>
            </a:p>
          </p:txBody>
        </p:sp>
        <p:sp>
          <p:nvSpPr>
            <p:cNvPr id="43" name="TextBox 42"/>
            <p:cNvSpPr txBox="1"/>
            <p:nvPr/>
          </p:nvSpPr>
          <p:spPr>
            <a:xfrm>
              <a:off x="2390512" y="5975296"/>
              <a:ext cx="1207061" cy="253916"/>
            </a:xfrm>
            <a:prstGeom prst="rect">
              <a:avLst/>
            </a:prstGeom>
            <a:noFill/>
          </p:spPr>
          <p:txBody>
            <a:bodyPr wrap="square" rtlCol="0">
              <a:spAutoFit/>
            </a:bodyPr>
            <a:lstStyle/>
            <a:p>
              <a:pPr algn="ctr"/>
              <a:r>
                <a:rPr lang="en-US" sz="1050" dirty="0" smtClean="0"/>
                <a:t>posts</a:t>
              </a:r>
              <a:endParaRPr lang="en-IN" sz="1050" dirty="0"/>
            </a:p>
          </p:txBody>
        </p:sp>
        <p:sp>
          <p:nvSpPr>
            <p:cNvPr id="44" name="TextBox 43"/>
            <p:cNvSpPr txBox="1"/>
            <p:nvPr/>
          </p:nvSpPr>
          <p:spPr>
            <a:xfrm>
              <a:off x="1205339" y="5963569"/>
              <a:ext cx="1207061" cy="253916"/>
            </a:xfrm>
            <a:prstGeom prst="rect">
              <a:avLst/>
            </a:prstGeom>
            <a:noFill/>
          </p:spPr>
          <p:txBody>
            <a:bodyPr wrap="square" rtlCol="0">
              <a:spAutoFit/>
            </a:bodyPr>
            <a:lstStyle/>
            <a:p>
              <a:pPr algn="ctr"/>
              <a:r>
                <a:rPr lang="en-US" sz="1050" dirty="0" smtClean="0"/>
                <a:t>Mail interactions</a:t>
              </a:r>
              <a:endParaRPr lang="en-IN" sz="1050" dirty="0"/>
            </a:p>
          </p:txBody>
        </p:sp>
        <p:sp>
          <p:nvSpPr>
            <p:cNvPr id="45" name="TextBox 44"/>
            <p:cNvSpPr txBox="1"/>
            <p:nvPr/>
          </p:nvSpPr>
          <p:spPr>
            <a:xfrm>
              <a:off x="148073" y="5988926"/>
              <a:ext cx="1207061" cy="253916"/>
            </a:xfrm>
            <a:prstGeom prst="rect">
              <a:avLst/>
            </a:prstGeom>
            <a:noFill/>
          </p:spPr>
          <p:txBody>
            <a:bodyPr wrap="square" rtlCol="0">
              <a:spAutoFit/>
            </a:bodyPr>
            <a:lstStyle/>
            <a:p>
              <a:pPr algn="ctr"/>
              <a:r>
                <a:rPr lang="en-US" sz="1050" dirty="0" smtClean="0"/>
                <a:t>Voice Data</a:t>
              </a:r>
              <a:endParaRPr lang="en-IN" sz="1050" dirty="0"/>
            </a:p>
          </p:txBody>
        </p:sp>
      </p:grpSp>
      <p:grpSp>
        <p:nvGrpSpPr>
          <p:cNvPr id="53" name="Group 52"/>
          <p:cNvGrpSpPr/>
          <p:nvPr/>
        </p:nvGrpSpPr>
        <p:grpSpPr>
          <a:xfrm>
            <a:off x="4220564" y="1519803"/>
            <a:ext cx="3709783" cy="2218900"/>
            <a:chOff x="4217471" y="2631878"/>
            <a:chExt cx="3709783" cy="1761670"/>
          </a:xfrm>
        </p:grpSpPr>
        <p:sp>
          <p:nvSpPr>
            <p:cNvPr id="19" name="Rectangle 18"/>
            <p:cNvSpPr/>
            <p:nvPr/>
          </p:nvSpPr>
          <p:spPr>
            <a:xfrm>
              <a:off x="4217471" y="2801155"/>
              <a:ext cx="3580327" cy="1592393"/>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2" name="Group 51"/>
            <p:cNvGrpSpPr/>
            <p:nvPr/>
          </p:nvGrpSpPr>
          <p:grpSpPr>
            <a:xfrm>
              <a:off x="4394302" y="2631878"/>
              <a:ext cx="3532952" cy="1593335"/>
              <a:chOff x="4394302" y="2631878"/>
              <a:chExt cx="3532952" cy="1593335"/>
            </a:xfrm>
          </p:grpSpPr>
          <p:sp>
            <p:nvSpPr>
              <p:cNvPr id="20" name="TextBox 19"/>
              <p:cNvSpPr txBox="1"/>
              <p:nvPr/>
            </p:nvSpPr>
            <p:spPr>
              <a:xfrm>
                <a:off x="5447865" y="2631878"/>
                <a:ext cx="1491306" cy="338554"/>
              </a:xfrm>
              <a:prstGeom prst="rect">
                <a:avLst/>
              </a:prstGeom>
              <a:solidFill>
                <a:schemeClr val="bg1"/>
              </a:solidFill>
            </p:spPr>
            <p:txBody>
              <a:bodyPr wrap="none" rtlCol="0">
                <a:spAutoFit/>
              </a:bodyPr>
              <a:lstStyle/>
              <a:p>
                <a:r>
                  <a:rPr lang="en-IN" sz="1600" dirty="0" smtClean="0">
                    <a:latin typeface="Leelawadee" panose="020B0502040204020203" pitchFamily="34" charset="-34"/>
                    <a:cs typeface="Leelawadee" panose="020B0502040204020203" pitchFamily="34" charset="-34"/>
                  </a:rPr>
                  <a:t>MIS &amp; Reports</a:t>
                </a:r>
                <a:endParaRPr lang="en-IN" sz="1600" dirty="0">
                  <a:latin typeface="Leelawadee" panose="020B0502040204020203" pitchFamily="34" charset="-34"/>
                  <a:cs typeface="Leelawadee" panose="020B0502040204020203" pitchFamily="34" charset="-34"/>
                </a:endParaRPr>
              </a:p>
            </p:txBody>
          </p:sp>
          <p:pic>
            <p:nvPicPr>
              <p:cNvPr id="46" name="Picture 4" descr="https://siliconbeach-media.s3.amazonaws.com/legacy/blog/uploads/2013/05/Excel-2013-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12627" y="3781266"/>
                <a:ext cx="443947" cy="44394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http://www.gmkfreelogos.com/logos/M/img/MIS.gif"/>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9368" b="22799"/>
              <a:stretch/>
            </p:blipFill>
            <p:spPr bwMode="auto">
              <a:xfrm>
                <a:off x="4394302" y="3054321"/>
                <a:ext cx="515012" cy="29784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4741302" y="3040788"/>
                <a:ext cx="3185952" cy="430887"/>
              </a:xfrm>
              <a:prstGeom prst="rect">
                <a:avLst/>
              </a:prstGeom>
              <a:noFill/>
            </p:spPr>
            <p:txBody>
              <a:bodyPr wrap="square" rtlCol="0">
                <a:spAutoFit/>
              </a:bodyPr>
              <a:lstStyle/>
              <a:p>
                <a:pPr algn="ctr"/>
                <a:r>
                  <a:rPr lang="en-US" sz="1100" dirty="0" smtClean="0"/>
                  <a:t>Distributor Performance Reports – Monthly</a:t>
                </a:r>
              </a:p>
              <a:p>
                <a:pPr algn="ctr"/>
                <a:r>
                  <a:rPr lang="en-US" sz="1100" dirty="0" smtClean="0"/>
                  <a:t>Dealer Master Report - Daily</a:t>
                </a:r>
                <a:endParaRPr lang="en-IN" sz="1100" dirty="0"/>
              </a:p>
            </p:txBody>
          </p:sp>
          <p:sp>
            <p:nvSpPr>
              <p:cNvPr id="49" name="TextBox 48"/>
              <p:cNvSpPr txBox="1"/>
              <p:nvPr/>
            </p:nvSpPr>
            <p:spPr>
              <a:xfrm>
                <a:off x="4652001" y="3886413"/>
                <a:ext cx="1821369" cy="253916"/>
              </a:xfrm>
              <a:prstGeom prst="rect">
                <a:avLst/>
              </a:prstGeom>
              <a:noFill/>
            </p:spPr>
            <p:txBody>
              <a:bodyPr wrap="square" rtlCol="0">
                <a:spAutoFit/>
              </a:bodyPr>
              <a:lstStyle/>
              <a:p>
                <a:pPr algn="ctr"/>
                <a:r>
                  <a:rPr lang="en-US" sz="1050" dirty="0" smtClean="0"/>
                  <a:t>CSE Monthly MIS</a:t>
                </a:r>
                <a:endParaRPr lang="en-IN" sz="1050" dirty="0"/>
              </a:p>
            </p:txBody>
          </p:sp>
        </p:grpSp>
      </p:grpSp>
      <p:sp>
        <p:nvSpPr>
          <p:cNvPr id="59" name="TextBox 58"/>
          <p:cNvSpPr txBox="1"/>
          <p:nvPr/>
        </p:nvSpPr>
        <p:spPr>
          <a:xfrm>
            <a:off x="206785" y="4664831"/>
            <a:ext cx="3646189" cy="2037254"/>
          </a:xfrm>
          <a:prstGeom prst="rect">
            <a:avLst/>
          </a:prstGeom>
          <a:solidFill>
            <a:srgbClr val="002060"/>
          </a:solidFill>
          <a:ln>
            <a:noFill/>
          </a:ln>
        </p:spPr>
        <p:txBody>
          <a:bodyPr wrap="square" rtlCol="0" anchor="ctr">
            <a:noAutofit/>
          </a:bodyPr>
          <a:lstStyle/>
          <a:p>
            <a:r>
              <a:rPr lang="en-IN" b="1" dirty="0" smtClean="0">
                <a:solidFill>
                  <a:schemeClr val="bg1"/>
                </a:solidFill>
              </a:rPr>
              <a:t>OBJECTIVE : DATA INTEGRATION</a:t>
            </a:r>
            <a:endParaRPr lang="en-IN" b="1" i="1" dirty="0" smtClean="0">
              <a:solidFill>
                <a:schemeClr val="bg1"/>
              </a:solidFill>
            </a:endParaRPr>
          </a:p>
          <a:p>
            <a:endParaRPr lang="en-IN" b="1" dirty="0" smtClean="0">
              <a:solidFill>
                <a:schemeClr val="bg1"/>
              </a:solidFill>
            </a:endParaRPr>
          </a:p>
          <a:p>
            <a:pPr marL="171450" indent="-171450">
              <a:buFont typeface="Wingdings" panose="05000000000000000000" pitchFamily="2" charset="2"/>
              <a:buChar char="Ø"/>
            </a:pPr>
            <a:r>
              <a:rPr lang="en-IN" sz="1600" dirty="0" smtClean="0">
                <a:solidFill>
                  <a:schemeClr val="bg1"/>
                </a:solidFill>
              </a:rPr>
              <a:t>Integrate data across structured &amp; unstructured sources</a:t>
            </a:r>
          </a:p>
          <a:p>
            <a:pPr marL="171450" indent="-171450">
              <a:buFont typeface="Wingdings" panose="05000000000000000000" pitchFamily="2" charset="2"/>
              <a:buChar char="Ø"/>
            </a:pPr>
            <a:r>
              <a:rPr lang="en-IN" sz="1600" dirty="0" smtClean="0">
                <a:solidFill>
                  <a:schemeClr val="bg1"/>
                </a:solidFill>
              </a:rPr>
              <a:t>Obtain a 360 view of the customer</a:t>
            </a:r>
          </a:p>
          <a:p>
            <a:pPr marL="171450" indent="-171450">
              <a:buFont typeface="Wingdings" panose="05000000000000000000" pitchFamily="2" charset="2"/>
              <a:buChar char="Ø"/>
            </a:pPr>
            <a:r>
              <a:rPr lang="en-IN" sz="1600" dirty="0" smtClean="0">
                <a:solidFill>
                  <a:schemeClr val="bg1"/>
                </a:solidFill>
              </a:rPr>
              <a:t>Data Architecture for an integrated analytics ready data mart.</a:t>
            </a:r>
            <a:endParaRPr lang="en-IN" sz="2000" dirty="0">
              <a:solidFill>
                <a:schemeClr val="bg1"/>
              </a:solidFill>
            </a:endParaRPr>
          </a:p>
        </p:txBody>
      </p:sp>
      <p:sp>
        <p:nvSpPr>
          <p:cNvPr id="65" name="TextBox 64"/>
          <p:cNvSpPr txBox="1"/>
          <p:nvPr/>
        </p:nvSpPr>
        <p:spPr>
          <a:xfrm>
            <a:off x="4036608" y="4669599"/>
            <a:ext cx="3945310" cy="2037254"/>
          </a:xfrm>
          <a:prstGeom prst="rect">
            <a:avLst/>
          </a:prstGeom>
          <a:solidFill>
            <a:srgbClr val="002060"/>
          </a:solidFill>
          <a:ln>
            <a:noFill/>
          </a:ln>
        </p:spPr>
        <p:txBody>
          <a:bodyPr wrap="square" rtlCol="0">
            <a:noAutofit/>
          </a:bodyPr>
          <a:lstStyle/>
          <a:p>
            <a:r>
              <a:rPr lang="en-IN" b="1" dirty="0" smtClean="0">
                <a:solidFill>
                  <a:schemeClr val="bg1"/>
                </a:solidFill>
              </a:rPr>
              <a:t>OBJECTIVE : VISUALIZATION</a:t>
            </a:r>
          </a:p>
          <a:p>
            <a:endParaRPr lang="en-IN" b="1" dirty="0" smtClean="0">
              <a:solidFill>
                <a:schemeClr val="bg1"/>
              </a:solidFill>
            </a:endParaRPr>
          </a:p>
          <a:p>
            <a:pPr marL="171450" indent="-171450">
              <a:buFont typeface="Wingdings" panose="05000000000000000000" pitchFamily="2" charset="2"/>
              <a:buChar char="Ø"/>
            </a:pPr>
            <a:r>
              <a:rPr lang="en-IN" sz="1600" dirty="0" smtClean="0">
                <a:solidFill>
                  <a:schemeClr val="bg1"/>
                </a:solidFill>
              </a:rPr>
              <a:t>Create visualizations for existing and integrated data sources </a:t>
            </a:r>
          </a:p>
          <a:p>
            <a:pPr marL="171450" indent="-171450">
              <a:buFont typeface="Wingdings" panose="05000000000000000000" pitchFamily="2" charset="2"/>
              <a:buChar char="Ø"/>
            </a:pPr>
            <a:r>
              <a:rPr lang="en-IN" sz="1600" dirty="0" smtClean="0">
                <a:solidFill>
                  <a:schemeClr val="bg1"/>
                </a:solidFill>
              </a:rPr>
              <a:t>PoC showcases interactive dashboards at a district, distributor &amp; dealer level</a:t>
            </a:r>
          </a:p>
          <a:p>
            <a:pPr marL="171450" indent="-171450">
              <a:buFont typeface="Wingdings" panose="05000000000000000000" pitchFamily="2" charset="2"/>
              <a:buChar char="Ø"/>
            </a:pPr>
            <a:r>
              <a:rPr lang="en-IN" sz="1600" dirty="0" smtClean="0">
                <a:solidFill>
                  <a:schemeClr val="bg1"/>
                </a:solidFill>
              </a:rPr>
              <a:t>Leveraging existing BO/BI tools</a:t>
            </a:r>
            <a:endParaRPr lang="en-IN" sz="2000" dirty="0">
              <a:solidFill>
                <a:schemeClr val="bg1"/>
              </a:solidFill>
            </a:endParaRPr>
          </a:p>
        </p:txBody>
      </p:sp>
      <p:sp>
        <p:nvSpPr>
          <p:cNvPr id="66" name="TextBox 65"/>
          <p:cNvSpPr txBox="1"/>
          <p:nvPr/>
        </p:nvSpPr>
        <p:spPr>
          <a:xfrm>
            <a:off x="8097999" y="4651384"/>
            <a:ext cx="3938185" cy="2042022"/>
          </a:xfrm>
          <a:prstGeom prst="rect">
            <a:avLst/>
          </a:prstGeom>
          <a:solidFill>
            <a:srgbClr val="002060"/>
          </a:solidFill>
          <a:ln>
            <a:noFill/>
          </a:ln>
        </p:spPr>
        <p:txBody>
          <a:bodyPr wrap="square" rtlCol="0" anchor="ctr">
            <a:noAutofit/>
          </a:bodyPr>
          <a:lstStyle/>
          <a:p>
            <a:r>
              <a:rPr lang="en-IN" b="1" dirty="0" smtClean="0">
                <a:solidFill>
                  <a:schemeClr val="bg1"/>
                </a:solidFill>
              </a:rPr>
              <a:t>OBJECTIVE : PREDICTIVE ANALYTICS</a:t>
            </a:r>
          </a:p>
          <a:p>
            <a:endParaRPr lang="en-IN" b="1" dirty="0" smtClean="0">
              <a:solidFill>
                <a:schemeClr val="bg1"/>
              </a:solidFill>
            </a:endParaRPr>
          </a:p>
          <a:p>
            <a:pPr marL="171450" indent="-171450">
              <a:buFont typeface="Wingdings" panose="05000000000000000000" pitchFamily="2" charset="2"/>
              <a:buChar char="Ø"/>
            </a:pPr>
            <a:r>
              <a:rPr lang="en-IN" sz="1600" dirty="0" smtClean="0">
                <a:solidFill>
                  <a:schemeClr val="bg1"/>
                </a:solidFill>
              </a:rPr>
              <a:t>Advanced Dealer segmentation</a:t>
            </a:r>
          </a:p>
          <a:p>
            <a:pPr marL="171450" indent="-171450">
              <a:buFont typeface="Wingdings" panose="05000000000000000000" pitchFamily="2" charset="2"/>
              <a:buChar char="Ø"/>
            </a:pPr>
            <a:r>
              <a:rPr lang="en-IN" sz="1600" dirty="0" smtClean="0">
                <a:solidFill>
                  <a:schemeClr val="bg1"/>
                </a:solidFill>
              </a:rPr>
              <a:t>Sales Prediction Models</a:t>
            </a:r>
          </a:p>
          <a:p>
            <a:pPr marL="171450" indent="-171450">
              <a:buFont typeface="Wingdings" panose="05000000000000000000" pitchFamily="2" charset="2"/>
              <a:buChar char="Ø"/>
            </a:pPr>
            <a:r>
              <a:rPr lang="en-IN" sz="1600" dirty="0" smtClean="0">
                <a:solidFill>
                  <a:schemeClr val="bg1"/>
                </a:solidFill>
              </a:rPr>
              <a:t>Dealer Attrition Prediction Models</a:t>
            </a:r>
          </a:p>
          <a:p>
            <a:pPr marL="171450" indent="-171450">
              <a:buFont typeface="Wingdings" panose="05000000000000000000" pitchFamily="2" charset="2"/>
              <a:buChar char="Ø"/>
            </a:pPr>
            <a:r>
              <a:rPr lang="en-IN" sz="1600" dirty="0" smtClean="0">
                <a:solidFill>
                  <a:schemeClr val="bg1"/>
                </a:solidFill>
              </a:rPr>
              <a:t>Text mining of call log data</a:t>
            </a:r>
          </a:p>
          <a:p>
            <a:pPr marL="171450" indent="-171450">
              <a:buFont typeface="Wingdings" panose="05000000000000000000" pitchFamily="2" charset="2"/>
              <a:buChar char="Ø"/>
            </a:pPr>
            <a:r>
              <a:rPr lang="en-IN" sz="1600" dirty="0" smtClean="0">
                <a:solidFill>
                  <a:schemeClr val="bg1"/>
                </a:solidFill>
              </a:rPr>
              <a:t>Market Media Mix Models for campaign effectiveness</a:t>
            </a:r>
            <a:endParaRPr lang="en-IN" sz="2400" dirty="0">
              <a:solidFill>
                <a:schemeClr val="bg1"/>
              </a:solidFill>
            </a:endParaRPr>
          </a:p>
        </p:txBody>
      </p:sp>
      <p:pic>
        <p:nvPicPr>
          <p:cNvPr id="1026" name="Picture 2" descr="http://www.sapcrystalreports.ie/wp-content/uploads/2014/12/box.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66421" y="2566100"/>
            <a:ext cx="1067745" cy="10677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5"/>
          <a:stretch>
            <a:fillRect/>
          </a:stretch>
        </p:blipFill>
        <p:spPr>
          <a:xfrm>
            <a:off x="8159089" y="1969932"/>
            <a:ext cx="3722526" cy="2372362"/>
          </a:xfrm>
          <a:prstGeom prst="rect">
            <a:avLst/>
          </a:prstGeom>
        </p:spPr>
      </p:pic>
      <p:sp>
        <p:nvSpPr>
          <p:cNvPr id="54"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t>13</a:t>
            </a:r>
            <a:endParaRPr lang="en-IN" dirty="0"/>
          </a:p>
        </p:txBody>
      </p:sp>
    </p:spTree>
    <p:extLst>
      <p:ext uri="{BB962C8B-B14F-4D97-AF65-F5344CB8AC3E}">
        <p14:creationId xmlns:p14="http://schemas.microsoft.com/office/powerpoint/2010/main" val="1894903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237066"/>
            <a:ext cx="12192000" cy="523220"/>
            <a:chOff x="1" y="291779"/>
            <a:chExt cx="12192000" cy="523220"/>
          </a:xfrm>
        </p:grpSpPr>
        <p:cxnSp>
          <p:nvCxnSpPr>
            <p:cNvPr id="6" name="Straight Connector 5"/>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838605" y="291779"/>
              <a:ext cx="451489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 Proof of Concept</a:t>
              </a:r>
            </a:p>
          </p:txBody>
        </p:sp>
      </p:grpSp>
      <p:grpSp>
        <p:nvGrpSpPr>
          <p:cNvPr id="12" name="Group 11"/>
          <p:cNvGrpSpPr/>
          <p:nvPr/>
        </p:nvGrpSpPr>
        <p:grpSpPr>
          <a:xfrm>
            <a:off x="0" y="745529"/>
            <a:ext cx="12192000" cy="479339"/>
            <a:chOff x="0" y="964472"/>
            <a:chExt cx="11823410" cy="479339"/>
          </a:xfrm>
        </p:grpSpPr>
        <p:grpSp>
          <p:nvGrpSpPr>
            <p:cNvPr id="8" name="Group 7"/>
            <p:cNvGrpSpPr/>
            <p:nvPr/>
          </p:nvGrpSpPr>
          <p:grpSpPr>
            <a:xfrm>
              <a:off x="0" y="964472"/>
              <a:ext cx="8350283" cy="479339"/>
              <a:chOff x="-80754" y="1326530"/>
              <a:chExt cx="13448770" cy="479339"/>
            </a:xfrm>
            <a:solidFill>
              <a:srgbClr val="7030A0"/>
            </a:solidFill>
          </p:grpSpPr>
          <p:sp>
            <p:nvSpPr>
              <p:cNvPr id="9" name="Rectangle 8"/>
              <p:cNvSpPr/>
              <p:nvPr/>
            </p:nvSpPr>
            <p:spPr>
              <a:xfrm>
                <a:off x="-80754" y="1326530"/>
                <a:ext cx="7127703" cy="4791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DATA</a:t>
                </a:r>
                <a:endParaRPr lang="en-US" sz="2000" b="1" spc="600" dirty="0">
                  <a:solidFill>
                    <a:prstClr val="white"/>
                  </a:solidFill>
                  <a:latin typeface="Leelawadee UI" panose="020B0502040204020203" pitchFamily="34" charset="-34"/>
                  <a:cs typeface="Leelawadee UI" panose="020B0502040204020203" pitchFamily="34" charset="-34"/>
                </a:endParaRPr>
              </a:p>
            </p:txBody>
          </p:sp>
          <p:sp>
            <p:nvSpPr>
              <p:cNvPr id="10" name="Rectangle 9"/>
              <p:cNvSpPr/>
              <p:nvPr/>
            </p:nvSpPr>
            <p:spPr>
              <a:xfrm>
                <a:off x="6223965" y="1326677"/>
                <a:ext cx="7144051" cy="479192"/>
              </a:xfrm>
              <a:prstGeom prst="rect">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    REPORTING</a:t>
                </a:r>
                <a:endParaRPr lang="en-US" sz="2000" b="1" spc="600" dirty="0">
                  <a:solidFill>
                    <a:prstClr val="white"/>
                  </a:solidFill>
                  <a:latin typeface="Leelawadee UI" panose="020B0502040204020203" pitchFamily="34" charset="-34"/>
                  <a:cs typeface="Leelawadee UI" panose="020B0502040204020203" pitchFamily="34" charset="-34"/>
                </a:endParaRPr>
              </a:p>
            </p:txBody>
          </p:sp>
        </p:grpSp>
        <p:sp>
          <p:nvSpPr>
            <p:cNvPr id="11" name="Rectangle 10"/>
            <p:cNvSpPr/>
            <p:nvPr/>
          </p:nvSpPr>
          <p:spPr>
            <a:xfrm>
              <a:off x="8350282" y="964472"/>
              <a:ext cx="3473128" cy="479192"/>
            </a:xfrm>
            <a:prstGeom prst="rect">
              <a:avLst/>
            </a:prstGeom>
            <a:solidFill>
              <a:srgbClr val="7030A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pc="600" dirty="0" smtClean="0">
                  <a:solidFill>
                    <a:prstClr val="white"/>
                  </a:solidFill>
                  <a:latin typeface="Leelawadee UI" panose="020B0502040204020203" pitchFamily="34" charset="-34"/>
                  <a:cs typeface="Leelawadee UI" panose="020B0502040204020203" pitchFamily="34" charset="-34"/>
                </a:rPr>
                <a:t>ANALYTICS</a:t>
              </a:r>
              <a:endParaRPr lang="en-US" sz="2000" b="1" spc="600" dirty="0">
                <a:solidFill>
                  <a:prstClr val="white"/>
                </a:solidFill>
                <a:latin typeface="Leelawadee UI" panose="020B0502040204020203" pitchFamily="34" charset="-34"/>
                <a:cs typeface="Leelawadee UI" panose="020B0502040204020203" pitchFamily="34" charset="-34"/>
              </a:endParaRPr>
            </a:p>
          </p:txBody>
        </p:sp>
      </p:grpSp>
      <p:sp>
        <p:nvSpPr>
          <p:cNvPr id="55" name="TextBox 54"/>
          <p:cNvSpPr txBox="1"/>
          <p:nvPr/>
        </p:nvSpPr>
        <p:spPr>
          <a:xfrm>
            <a:off x="3660193" y="2514993"/>
            <a:ext cx="903332" cy="415498"/>
          </a:xfrm>
          <a:prstGeom prst="rect">
            <a:avLst/>
          </a:prstGeom>
          <a:noFill/>
        </p:spPr>
        <p:txBody>
          <a:bodyPr wrap="square" rtlCol="0">
            <a:spAutoFit/>
          </a:bodyPr>
          <a:lstStyle/>
          <a:p>
            <a:pPr algn="ctr"/>
            <a:r>
              <a:rPr lang="en-US" sz="1050" dirty="0" smtClean="0">
                <a:solidFill>
                  <a:srgbClr val="000000"/>
                </a:solidFill>
              </a:rPr>
              <a:t>Ask Expert Website</a:t>
            </a:r>
            <a:endParaRPr lang="en-IN" sz="1050" dirty="0">
              <a:solidFill>
                <a:srgbClr val="000000"/>
              </a:solidFill>
            </a:endParaRPr>
          </a:p>
        </p:txBody>
      </p:sp>
      <p:grpSp>
        <p:nvGrpSpPr>
          <p:cNvPr id="3" name="Group 2"/>
          <p:cNvGrpSpPr/>
          <p:nvPr/>
        </p:nvGrpSpPr>
        <p:grpSpPr>
          <a:xfrm>
            <a:off x="12044" y="1996017"/>
            <a:ext cx="4534197" cy="4815609"/>
            <a:chOff x="12044" y="1638071"/>
            <a:chExt cx="4534197" cy="5173556"/>
          </a:xfrm>
        </p:grpSpPr>
        <p:pic>
          <p:nvPicPr>
            <p:cNvPr id="13" name="Picture 12" descr="http://www.riteq.com.au/wp-content/uploads/2016/01/MKT_Icon-Analytics-RITEQDatamart.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9658" y="4020538"/>
              <a:ext cx="646675" cy="65900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285205" y="5034968"/>
              <a:ext cx="3900428" cy="1776659"/>
              <a:chOff x="211406" y="4034724"/>
              <a:chExt cx="3597061" cy="2321627"/>
            </a:xfrm>
          </p:grpSpPr>
          <p:sp>
            <p:nvSpPr>
              <p:cNvPr id="27" name="Rectangle 26"/>
              <p:cNvSpPr/>
              <p:nvPr/>
            </p:nvSpPr>
            <p:spPr>
              <a:xfrm>
                <a:off x="228140" y="4224271"/>
                <a:ext cx="3580327" cy="2132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1307100" y="4034724"/>
                <a:ext cx="1379368" cy="402184"/>
              </a:xfrm>
              <a:prstGeom prst="rect">
                <a:avLst/>
              </a:prstGeom>
              <a:solidFill>
                <a:schemeClr val="bg1"/>
              </a:solidFill>
            </p:spPr>
            <p:txBody>
              <a:bodyPr wrap="square" rtlCol="0">
                <a:spAutoFit/>
              </a:bodyPr>
              <a:lstStyle/>
              <a:p>
                <a:pPr algn="ctr"/>
                <a:r>
                  <a:rPr lang="en-IN" sz="1400" dirty="0" smtClean="0">
                    <a:latin typeface="Leelawadee" panose="020B0502040204020203" pitchFamily="34" charset="-34"/>
                    <a:cs typeface="Leelawadee" panose="020B0502040204020203" pitchFamily="34" charset="-34"/>
                  </a:rPr>
                  <a:t>III. Unstructured</a:t>
                </a:r>
                <a:endParaRPr lang="en-IN" sz="1400" dirty="0">
                  <a:latin typeface="Leelawadee" panose="020B0502040204020203" pitchFamily="34" charset="-34"/>
                  <a:cs typeface="Leelawadee" panose="020B0502040204020203" pitchFamily="34" charset="-34"/>
                </a:endParaRPr>
              </a:p>
            </p:txBody>
          </p:sp>
          <p:pic>
            <p:nvPicPr>
              <p:cNvPr id="29" name="Picture 14" descr="http://www.freeiconspng.com/uploads/powerpoint-icon--microsoft-office-2013-iconset--carlosjj-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31" y="4573892"/>
                <a:ext cx="317644" cy="3176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www.myiconfinder.com/uploads/iconsets/256-256-c8b6cbadb620f8b3f588bf53464c8ab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3951" y="4496741"/>
                <a:ext cx="417258" cy="41725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http://www.clipartbest.com/cliparts/Kcn/eM6/KcneM6q9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418" y="5460233"/>
                <a:ext cx="425271" cy="4252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icons.iconarchive.com/icons/cornmanthe3rd/metronome/512/Communication-email-green-icon.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060" t="19680" r="8286" b="16282"/>
              <a:stretch/>
            </p:blipFill>
            <p:spPr bwMode="auto">
              <a:xfrm>
                <a:off x="1707946" y="5455051"/>
                <a:ext cx="447585" cy="34043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siliconbeach-media.s3.amazonaws.com/legacy/blog/uploads/2013/05/Excel-2013-Ic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3149" y="4555271"/>
                <a:ext cx="334168" cy="3341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s://cdn1.iconfinder.com/data/icons/logotypes/32/square-facebook-12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35557" y="5447308"/>
                <a:ext cx="435653" cy="43565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267806" y="4847385"/>
                <a:ext cx="1120049" cy="498495"/>
              </a:xfrm>
              <a:prstGeom prst="rect">
                <a:avLst/>
              </a:prstGeom>
              <a:noFill/>
            </p:spPr>
            <p:txBody>
              <a:bodyPr wrap="square" rtlCol="0">
                <a:spAutoFit/>
              </a:bodyPr>
              <a:lstStyle/>
              <a:p>
                <a:pPr algn="ctr"/>
                <a:r>
                  <a:rPr lang="en-US" sz="1050" dirty="0" smtClean="0"/>
                  <a:t>Customer Meets</a:t>
                </a:r>
                <a:endParaRPr lang="en-IN" sz="1050" dirty="0"/>
              </a:p>
            </p:txBody>
          </p:sp>
          <p:sp>
            <p:nvSpPr>
              <p:cNvPr id="36" name="TextBox 35"/>
              <p:cNvSpPr txBox="1"/>
              <p:nvPr/>
            </p:nvSpPr>
            <p:spPr>
              <a:xfrm>
                <a:off x="1467922" y="4882158"/>
                <a:ext cx="1095044" cy="304636"/>
              </a:xfrm>
              <a:prstGeom prst="rect">
                <a:avLst/>
              </a:prstGeom>
              <a:noFill/>
            </p:spPr>
            <p:txBody>
              <a:bodyPr wrap="square" rtlCol="0">
                <a:spAutoFit/>
              </a:bodyPr>
              <a:lstStyle/>
              <a:p>
                <a:pPr algn="ctr"/>
                <a:r>
                  <a:rPr lang="en-US" sz="1050" dirty="0" smtClean="0"/>
                  <a:t>Call Centers</a:t>
                </a:r>
                <a:endParaRPr lang="en-IN" sz="1050" dirty="0"/>
              </a:p>
            </p:txBody>
          </p:sp>
          <p:sp>
            <p:nvSpPr>
              <p:cNvPr id="37" name="TextBox 36"/>
              <p:cNvSpPr txBox="1"/>
              <p:nvPr/>
            </p:nvSpPr>
            <p:spPr>
              <a:xfrm>
                <a:off x="2582186" y="4913999"/>
                <a:ext cx="1207060" cy="253916"/>
              </a:xfrm>
              <a:prstGeom prst="rect">
                <a:avLst/>
              </a:prstGeom>
              <a:noFill/>
            </p:spPr>
            <p:txBody>
              <a:bodyPr wrap="square" rtlCol="0">
                <a:spAutoFit/>
              </a:bodyPr>
              <a:lstStyle/>
              <a:p>
                <a:pPr algn="ctr"/>
                <a:r>
                  <a:rPr lang="en-US" sz="1050" dirty="0" smtClean="0"/>
                  <a:t>Chat Queries</a:t>
                </a:r>
                <a:endParaRPr lang="en-IN" sz="1050" dirty="0"/>
              </a:p>
            </p:txBody>
          </p:sp>
          <p:sp>
            <p:nvSpPr>
              <p:cNvPr id="38" name="TextBox 37"/>
              <p:cNvSpPr txBox="1"/>
              <p:nvPr/>
            </p:nvSpPr>
            <p:spPr>
              <a:xfrm>
                <a:off x="2459049" y="5868472"/>
                <a:ext cx="1207060" cy="253916"/>
              </a:xfrm>
              <a:prstGeom prst="rect">
                <a:avLst/>
              </a:prstGeom>
              <a:noFill/>
            </p:spPr>
            <p:txBody>
              <a:bodyPr wrap="square" rtlCol="0">
                <a:spAutoFit/>
              </a:bodyPr>
              <a:lstStyle/>
              <a:p>
                <a:pPr algn="ctr"/>
                <a:r>
                  <a:rPr lang="en-US" sz="1050" dirty="0" smtClean="0"/>
                  <a:t>posts</a:t>
                </a:r>
                <a:endParaRPr lang="en-IN" sz="1050" dirty="0"/>
              </a:p>
            </p:txBody>
          </p:sp>
          <p:sp>
            <p:nvSpPr>
              <p:cNvPr id="39" name="TextBox 38"/>
              <p:cNvSpPr txBox="1"/>
              <p:nvPr/>
            </p:nvSpPr>
            <p:spPr>
              <a:xfrm>
                <a:off x="1318311" y="5793762"/>
                <a:ext cx="1207060" cy="253916"/>
              </a:xfrm>
              <a:prstGeom prst="rect">
                <a:avLst/>
              </a:prstGeom>
              <a:noFill/>
            </p:spPr>
            <p:txBody>
              <a:bodyPr wrap="square" rtlCol="0">
                <a:spAutoFit/>
              </a:bodyPr>
              <a:lstStyle/>
              <a:p>
                <a:pPr algn="ctr"/>
                <a:r>
                  <a:rPr lang="en-US" sz="1050" dirty="0" smtClean="0"/>
                  <a:t>Mail interactions</a:t>
                </a:r>
                <a:endParaRPr lang="en-IN" sz="1050" dirty="0"/>
              </a:p>
            </p:txBody>
          </p:sp>
          <p:sp>
            <p:nvSpPr>
              <p:cNvPr id="40" name="TextBox 39"/>
              <p:cNvSpPr txBox="1"/>
              <p:nvPr/>
            </p:nvSpPr>
            <p:spPr>
              <a:xfrm>
                <a:off x="211406" y="5867012"/>
                <a:ext cx="1207060" cy="253916"/>
              </a:xfrm>
              <a:prstGeom prst="rect">
                <a:avLst/>
              </a:prstGeom>
              <a:noFill/>
            </p:spPr>
            <p:txBody>
              <a:bodyPr wrap="square" rtlCol="0">
                <a:spAutoFit/>
              </a:bodyPr>
              <a:lstStyle/>
              <a:p>
                <a:pPr algn="ctr"/>
                <a:r>
                  <a:rPr lang="en-US" sz="1050" dirty="0" smtClean="0"/>
                  <a:t>Voice Data</a:t>
                </a:r>
                <a:endParaRPr lang="en-IN" sz="1050" dirty="0"/>
              </a:p>
            </p:txBody>
          </p:sp>
        </p:grpSp>
        <p:sp>
          <p:nvSpPr>
            <p:cNvPr id="41" name="Rectangle 40"/>
            <p:cNvSpPr/>
            <p:nvPr/>
          </p:nvSpPr>
          <p:spPr>
            <a:xfrm>
              <a:off x="125109" y="1790164"/>
              <a:ext cx="1948389" cy="18719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2460599" y="1790164"/>
              <a:ext cx="2085642" cy="187195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384419" y="1691805"/>
              <a:ext cx="1408134" cy="523220"/>
            </a:xfrm>
            <a:prstGeom prst="rect">
              <a:avLst/>
            </a:prstGeom>
            <a:solidFill>
              <a:schemeClr val="bg1"/>
            </a:solidFill>
          </p:spPr>
          <p:txBody>
            <a:bodyPr wrap="square" rtlCol="0">
              <a:spAutoFit/>
            </a:bodyPr>
            <a:lstStyle/>
            <a:p>
              <a:pPr algn="ctr"/>
              <a:r>
                <a:rPr lang="en-IN" sz="1400" dirty="0" smtClean="0">
                  <a:latin typeface="Leelawadee" panose="020B0502040204020203" pitchFamily="34" charset="-34"/>
                  <a:cs typeface="Leelawadee" panose="020B0502040204020203" pitchFamily="34" charset="-34"/>
                </a:rPr>
                <a:t>I . Structured</a:t>
              </a:r>
            </a:p>
            <a:p>
              <a:pPr algn="ctr"/>
              <a:r>
                <a:rPr lang="en-IN" sz="1400" dirty="0" smtClean="0">
                  <a:latin typeface="Leelawadee" panose="020B0502040204020203" pitchFamily="34" charset="-34"/>
                  <a:cs typeface="Leelawadee" panose="020B0502040204020203" pitchFamily="34" charset="-34"/>
                </a:rPr>
                <a:t>Operational</a:t>
              </a:r>
              <a:endParaRPr lang="en-IN" sz="1400" dirty="0">
                <a:latin typeface="Leelawadee" panose="020B0502040204020203" pitchFamily="34" charset="-34"/>
                <a:cs typeface="Leelawadee" panose="020B0502040204020203" pitchFamily="34" charset="-34"/>
              </a:endParaRPr>
            </a:p>
          </p:txBody>
        </p:sp>
        <p:sp>
          <p:nvSpPr>
            <p:cNvPr id="44" name="TextBox 43"/>
            <p:cNvSpPr txBox="1"/>
            <p:nvPr/>
          </p:nvSpPr>
          <p:spPr>
            <a:xfrm>
              <a:off x="2729275" y="1638071"/>
              <a:ext cx="1701055" cy="523220"/>
            </a:xfrm>
            <a:prstGeom prst="rect">
              <a:avLst/>
            </a:prstGeom>
            <a:solidFill>
              <a:schemeClr val="bg1"/>
            </a:solidFill>
          </p:spPr>
          <p:txBody>
            <a:bodyPr wrap="square" rtlCol="0">
              <a:spAutoFit/>
            </a:bodyPr>
            <a:lstStyle/>
            <a:p>
              <a:pPr algn="ctr"/>
              <a:r>
                <a:rPr lang="en-IN" sz="1400" dirty="0" smtClean="0">
                  <a:latin typeface="Leelawadee" panose="020B0502040204020203" pitchFamily="34" charset="-34"/>
                  <a:cs typeface="Leelawadee" panose="020B0502040204020203" pitchFamily="34" charset="-34"/>
                </a:rPr>
                <a:t>II. Semi-Structured</a:t>
              </a:r>
            </a:p>
            <a:p>
              <a:pPr algn="ctr"/>
              <a:r>
                <a:rPr lang="en-IN" sz="1400" dirty="0" smtClean="0">
                  <a:latin typeface="Leelawadee" panose="020B0502040204020203" pitchFamily="34" charset="-34"/>
                  <a:cs typeface="Leelawadee" panose="020B0502040204020203" pitchFamily="34" charset="-34"/>
                </a:rPr>
                <a:t>Interactional</a:t>
              </a:r>
              <a:endParaRPr lang="en-IN" sz="1400" dirty="0">
                <a:latin typeface="Leelawadee" panose="020B0502040204020203" pitchFamily="34" charset="-34"/>
                <a:cs typeface="Leelawadee" panose="020B0502040204020203" pitchFamily="34" charset="-34"/>
              </a:endParaRPr>
            </a:p>
          </p:txBody>
        </p:sp>
        <p:pic>
          <p:nvPicPr>
            <p:cNvPr id="45" name="Picture 2" descr="http://img.informer.com/icons/png/48/2656/26564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6362" y="237189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www.faircg.com/wp-content/uploads/2014/04/SAP_Logo-Copy2-1200x400.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453" r="12007"/>
            <a:stretch/>
          </p:blipFill>
          <p:spPr bwMode="auto">
            <a:xfrm>
              <a:off x="878678" y="3116361"/>
              <a:ext cx="669543" cy="28783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2044" y="2803136"/>
              <a:ext cx="1214511" cy="253916"/>
            </a:xfrm>
            <a:prstGeom prst="rect">
              <a:avLst/>
            </a:prstGeom>
            <a:noFill/>
          </p:spPr>
          <p:txBody>
            <a:bodyPr wrap="square" rtlCol="0">
              <a:spAutoFit/>
            </a:bodyPr>
            <a:lstStyle/>
            <a:p>
              <a:pPr algn="ctr"/>
              <a:r>
                <a:rPr lang="en-US" sz="1050" dirty="0" smtClean="0"/>
                <a:t>Sales Data</a:t>
              </a:r>
              <a:endParaRPr lang="en-IN" sz="1050" dirty="0"/>
            </a:p>
          </p:txBody>
        </p:sp>
        <p:sp>
          <p:nvSpPr>
            <p:cNvPr id="49" name="TextBox 48"/>
            <p:cNvSpPr txBox="1"/>
            <p:nvPr/>
          </p:nvSpPr>
          <p:spPr>
            <a:xfrm>
              <a:off x="1017595" y="2787975"/>
              <a:ext cx="1214511" cy="253916"/>
            </a:xfrm>
            <a:prstGeom prst="rect">
              <a:avLst/>
            </a:prstGeom>
            <a:noFill/>
          </p:spPr>
          <p:txBody>
            <a:bodyPr wrap="square" rtlCol="0">
              <a:spAutoFit/>
            </a:bodyPr>
            <a:lstStyle/>
            <a:p>
              <a:pPr algn="ctr"/>
              <a:r>
                <a:rPr lang="en-US" sz="1050" dirty="0" smtClean="0"/>
                <a:t>Stock Data</a:t>
              </a:r>
              <a:endParaRPr lang="en-IN" sz="1050" dirty="0"/>
            </a:p>
          </p:txBody>
        </p:sp>
        <p:sp>
          <p:nvSpPr>
            <p:cNvPr id="50" name="TextBox 49"/>
            <p:cNvSpPr txBox="1"/>
            <p:nvPr/>
          </p:nvSpPr>
          <p:spPr>
            <a:xfrm>
              <a:off x="492047" y="3418941"/>
              <a:ext cx="1214511" cy="253916"/>
            </a:xfrm>
            <a:prstGeom prst="rect">
              <a:avLst/>
            </a:prstGeom>
            <a:noFill/>
          </p:spPr>
          <p:txBody>
            <a:bodyPr wrap="square" rtlCol="0">
              <a:spAutoFit/>
            </a:bodyPr>
            <a:lstStyle/>
            <a:p>
              <a:pPr algn="ctr"/>
              <a:r>
                <a:rPr lang="en-US" sz="1050" dirty="0" smtClean="0"/>
                <a:t>CRM Data</a:t>
              </a:r>
              <a:endParaRPr lang="en-IN" sz="1050" dirty="0"/>
            </a:p>
          </p:txBody>
        </p:sp>
        <p:pic>
          <p:nvPicPr>
            <p:cNvPr id="51" name="Picture 2" descr="http://img.informer.com/icons/png/48/2656/265647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5465" y="235705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2676336" y="2616127"/>
              <a:ext cx="730611" cy="253916"/>
            </a:xfrm>
            <a:prstGeom prst="rect">
              <a:avLst/>
            </a:prstGeom>
            <a:noFill/>
          </p:spPr>
          <p:txBody>
            <a:bodyPr wrap="square" rtlCol="0">
              <a:spAutoFit/>
            </a:bodyPr>
            <a:lstStyle/>
            <a:p>
              <a:r>
                <a:rPr lang="en-US" sz="1050" dirty="0" smtClean="0">
                  <a:solidFill>
                    <a:srgbClr val="000000"/>
                  </a:solidFill>
                </a:rPr>
                <a:t>CSI Score</a:t>
              </a:r>
              <a:endParaRPr lang="en-IN" sz="1050" dirty="0">
                <a:solidFill>
                  <a:srgbClr val="000000"/>
                </a:solidFill>
              </a:endParaRPr>
            </a:p>
          </p:txBody>
        </p:sp>
        <p:pic>
          <p:nvPicPr>
            <p:cNvPr id="53" name="Picture 14" descr="http://www.freeiconspng.com/uploads/powerpoint-icon--microsoft-office-2013-iconset--carlosjj-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7401" y="2220944"/>
              <a:ext cx="421993" cy="421993"/>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531761" y="3373048"/>
              <a:ext cx="801548" cy="253916"/>
            </a:xfrm>
            <a:prstGeom prst="rect">
              <a:avLst/>
            </a:prstGeom>
            <a:noFill/>
          </p:spPr>
          <p:txBody>
            <a:bodyPr wrap="square" rtlCol="0">
              <a:spAutoFit/>
            </a:bodyPr>
            <a:lstStyle/>
            <a:p>
              <a:pPr algn="ctr"/>
              <a:r>
                <a:rPr lang="en-US" sz="1050" dirty="0" smtClean="0">
                  <a:solidFill>
                    <a:srgbClr val="000000"/>
                  </a:solidFill>
                </a:rPr>
                <a:t>MDMS</a:t>
              </a:r>
              <a:endParaRPr lang="en-IN" sz="1050" dirty="0">
                <a:solidFill>
                  <a:srgbClr val="000000"/>
                </a:solidFill>
              </a:endParaRPr>
            </a:p>
          </p:txBody>
        </p:sp>
        <p:pic>
          <p:nvPicPr>
            <p:cNvPr id="56" name="Picture 20" descr="http://www.clipartbest.com/cliparts/ace/o5y/aceo5ypgi.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98633" y="2139722"/>
              <a:ext cx="431188" cy="4311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https://siliconbeach-media.s3.amazonaws.com/legacy/blog/uploads/2013/05/Excel-2013-Ico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85874" y="2932854"/>
              <a:ext cx="443947" cy="443947"/>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3855525" y="3336443"/>
              <a:ext cx="517403" cy="253916"/>
            </a:xfrm>
            <a:prstGeom prst="rect">
              <a:avLst/>
            </a:prstGeom>
            <a:noFill/>
          </p:spPr>
          <p:txBody>
            <a:bodyPr wrap="square" rtlCol="0">
              <a:spAutoFit/>
            </a:bodyPr>
            <a:lstStyle/>
            <a:p>
              <a:r>
                <a:rPr lang="en-US" sz="1050" dirty="0" smtClean="0">
                  <a:solidFill>
                    <a:srgbClr val="000000"/>
                  </a:solidFill>
                </a:rPr>
                <a:t>NPS</a:t>
              </a:r>
              <a:endParaRPr lang="en-IN" sz="1050" dirty="0">
                <a:solidFill>
                  <a:srgbClr val="000000"/>
                </a:solidFill>
              </a:endParaRPr>
            </a:p>
          </p:txBody>
        </p:sp>
        <p:sp>
          <p:nvSpPr>
            <p:cNvPr id="59" name="Flowchart: Magnetic Disk 58"/>
            <p:cNvSpPr/>
            <p:nvPr/>
          </p:nvSpPr>
          <p:spPr>
            <a:xfrm>
              <a:off x="2683385" y="2925254"/>
              <a:ext cx="550023" cy="4888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MITR</a:t>
              </a:r>
              <a:endParaRPr lang="en-IN" sz="1050" dirty="0"/>
            </a:p>
          </p:txBody>
        </p:sp>
        <p:pic>
          <p:nvPicPr>
            <p:cNvPr id="60" name="Picture 14" descr="http://1q0u5idubcx386a2g35ecan1.wpengine.netdna-cdn.com/wp-content/uploads/2015/10/MDM-Diagram.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20939" y="3944438"/>
              <a:ext cx="848455" cy="790512"/>
            </a:xfrm>
            <a:prstGeom prst="rect">
              <a:avLst/>
            </a:prstGeom>
            <a:noFill/>
            <a:extLst>
              <a:ext uri="{909E8E84-426E-40DD-AFC4-6F175D3DCCD1}">
                <a14:hiddenFill xmlns:a14="http://schemas.microsoft.com/office/drawing/2010/main">
                  <a:solidFill>
                    <a:srgbClr val="FFFFFF"/>
                  </a:solidFill>
                </a14:hiddenFill>
              </a:ext>
            </a:extLst>
          </p:spPr>
        </p:pic>
        <p:sp>
          <p:nvSpPr>
            <p:cNvPr id="2" name="Double Bracket 1"/>
            <p:cNvSpPr/>
            <p:nvPr/>
          </p:nvSpPr>
          <p:spPr>
            <a:xfrm>
              <a:off x="1226555" y="3891345"/>
              <a:ext cx="2106754" cy="914400"/>
            </a:xfrm>
            <a:prstGeom prst="bracketPair">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62" name="Elbow Connector 61"/>
            <p:cNvCxnSpPr>
              <a:endCxn id="2" idx="1"/>
            </p:cNvCxnSpPr>
            <p:nvPr/>
          </p:nvCxnSpPr>
          <p:spPr>
            <a:xfrm rot="16200000" flipH="1">
              <a:off x="685620" y="3807610"/>
              <a:ext cx="621732" cy="46013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5400000">
              <a:off x="3252511" y="3761964"/>
              <a:ext cx="621732" cy="460137"/>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9" name="Up Arrow 68"/>
            <p:cNvSpPr/>
            <p:nvPr/>
          </p:nvSpPr>
          <p:spPr>
            <a:xfrm>
              <a:off x="2181273" y="4750402"/>
              <a:ext cx="45719" cy="300018"/>
            </a:xfrm>
            <a:prstGeom prst="upArrow">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p:cNvSpPr txBox="1"/>
            <p:nvPr/>
          </p:nvSpPr>
          <p:spPr>
            <a:xfrm>
              <a:off x="1210992" y="3725394"/>
              <a:ext cx="2219894" cy="253916"/>
            </a:xfrm>
            <a:prstGeom prst="rect">
              <a:avLst/>
            </a:prstGeom>
            <a:noFill/>
          </p:spPr>
          <p:txBody>
            <a:bodyPr wrap="square" rtlCol="0">
              <a:spAutoFit/>
            </a:bodyPr>
            <a:lstStyle/>
            <a:p>
              <a:pPr algn="ctr"/>
              <a:r>
                <a:rPr lang="en-US" sz="1050" b="1" dirty="0" smtClean="0"/>
                <a:t>Integrated DWH + MDM</a:t>
              </a:r>
              <a:endParaRPr lang="en-IN" sz="1050" b="1" dirty="0"/>
            </a:p>
          </p:txBody>
        </p:sp>
      </p:grpSp>
      <p:grpSp>
        <p:nvGrpSpPr>
          <p:cNvPr id="14" name="Group 13"/>
          <p:cNvGrpSpPr/>
          <p:nvPr/>
        </p:nvGrpSpPr>
        <p:grpSpPr>
          <a:xfrm>
            <a:off x="4738832" y="1996017"/>
            <a:ext cx="3809400" cy="4792626"/>
            <a:chOff x="4738832" y="1688241"/>
            <a:chExt cx="3809400" cy="5100402"/>
          </a:xfrm>
        </p:grpSpPr>
        <p:pic>
          <p:nvPicPr>
            <p:cNvPr id="71" name="Picture 70"/>
            <p:cNvPicPr>
              <a:picLocks noChangeAspect="1"/>
            </p:cNvPicPr>
            <p:nvPr/>
          </p:nvPicPr>
          <p:blipFill>
            <a:blip r:embed="rId14"/>
            <a:stretch>
              <a:fillRect/>
            </a:stretch>
          </p:blipFill>
          <p:spPr>
            <a:xfrm>
              <a:off x="4804347" y="2098330"/>
              <a:ext cx="3728420" cy="2794440"/>
            </a:xfrm>
            <a:prstGeom prst="rect">
              <a:avLst/>
            </a:prstGeom>
          </p:spPr>
        </p:pic>
        <p:pic>
          <p:nvPicPr>
            <p:cNvPr id="73" name="Picture 72"/>
            <p:cNvPicPr>
              <a:picLocks noChangeAspect="1"/>
            </p:cNvPicPr>
            <p:nvPr/>
          </p:nvPicPr>
          <p:blipFill>
            <a:blip r:embed="rId15"/>
            <a:stretch>
              <a:fillRect/>
            </a:stretch>
          </p:blipFill>
          <p:spPr>
            <a:xfrm>
              <a:off x="4842009" y="5018977"/>
              <a:ext cx="3687588" cy="1717549"/>
            </a:xfrm>
            <a:prstGeom prst="rect">
              <a:avLst/>
            </a:prstGeom>
          </p:spPr>
        </p:pic>
        <p:sp>
          <p:nvSpPr>
            <p:cNvPr id="74" name="Double Bracket 73"/>
            <p:cNvSpPr/>
            <p:nvPr/>
          </p:nvSpPr>
          <p:spPr>
            <a:xfrm>
              <a:off x="4738832" y="1790164"/>
              <a:ext cx="3809400" cy="4998479"/>
            </a:xfrm>
            <a:custGeom>
              <a:avLst/>
              <a:gdLst>
                <a:gd name="connsiteX0" fmla="*/ 0 w 3781227"/>
                <a:gd name="connsiteY0" fmla="*/ 481572 h 2889373"/>
                <a:gd name="connsiteX1" fmla="*/ 481572 w 3781227"/>
                <a:gd name="connsiteY1" fmla="*/ 0 h 2889373"/>
                <a:gd name="connsiteX2" fmla="*/ 3299655 w 3781227"/>
                <a:gd name="connsiteY2" fmla="*/ 0 h 2889373"/>
                <a:gd name="connsiteX3" fmla="*/ 3781227 w 3781227"/>
                <a:gd name="connsiteY3" fmla="*/ 481572 h 2889373"/>
                <a:gd name="connsiteX4" fmla="*/ 3781227 w 3781227"/>
                <a:gd name="connsiteY4" fmla="*/ 2407801 h 2889373"/>
                <a:gd name="connsiteX5" fmla="*/ 3299655 w 3781227"/>
                <a:gd name="connsiteY5" fmla="*/ 2889373 h 2889373"/>
                <a:gd name="connsiteX6" fmla="*/ 481572 w 3781227"/>
                <a:gd name="connsiteY6" fmla="*/ 2889373 h 2889373"/>
                <a:gd name="connsiteX7" fmla="*/ 0 w 3781227"/>
                <a:gd name="connsiteY7" fmla="*/ 2407801 h 2889373"/>
                <a:gd name="connsiteX8" fmla="*/ 0 w 3781227"/>
                <a:gd name="connsiteY8" fmla="*/ 481572 h 2889373"/>
                <a:gd name="connsiteX0" fmla="*/ 481572 w 3781227"/>
                <a:gd name="connsiteY0" fmla="*/ 2889373 h 2889373"/>
                <a:gd name="connsiteX1" fmla="*/ 0 w 3781227"/>
                <a:gd name="connsiteY1" fmla="*/ 2407801 h 2889373"/>
                <a:gd name="connsiteX2" fmla="*/ 0 w 3781227"/>
                <a:gd name="connsiteY2" fmla="*/ 481572 h 2889373"/>
                <a:gd name="connsiteX3" fmla="*/ 481572 w 3781227"/>
                <a:gd name="connsiteY3" fmla="*/ 0 h 2889373"/>
                <a:gd name="connsiteX4" fmla="*/ 3299655 w 3781227"/>
                <a:gd name="connsiteY4" fmla="*/ 0 h 2889373"/>
                <a:gd name="connsiteX5" fmla="*/ 3781227 w 3781227"/>
                <a:gd name="connsiteY5" fmla="*/ 481572 h 2889373"/>
                <a:gd name="connsiteX6" fmla="*/ 3781227 w 3781227"/>
                <a:gd name="connsiteY6" fmla="*/ 2407801 h 2889373"/>
                <a:gd name="connsiteX7" fmla="*/ 3299655 w 3781227"/>
                <a:gd name="connsiteY7" fmla="*/ 2889373 h 2889373"/>
                <a:gd name="connsiteX0" fmla="*/ 0 w 3802232"/>
                <a:gd name="connsiteY0" fmla="*/ 481572 h 2889373"/>
                <a:gd name="connsiteX1" fmla="*/ 481572 w 3802232"/>
                <a:gd name="connsiteY1" fmla="*/ 0 h 2889373"/>
                <a:gd name="connsiteX2" fmla="*/ 3299655 w 3802232"/>
                <a:gd name="connsiteY2" fmla="*/ 0 h 2889373"/>
                <a:gd name="connsiteX3" fmla="*/ 3781227 w 3802232"/>
                <a:gd name="connsiteY3" fmla="*/ 481572 h 2889373"/>
                <a:gd name="connsiteX4" fmla="*/ 3781227 w 3802232"/>
                <a:gd name="connsiteY4" fmla="*/ 2407801 h 2889373"/>
                <a:gd name="connsiteX5" fmla="*/ 3299655 w 3802232"/>
                <a:gd name="connsiteY5" fmla="*/ 2889373 h 2889373"/>
                <a:gd name="connsiteX6" fmla="*/ 481572 w 3802232"/>
                <a:gd name="connsiteY6" fmla="*/ 2889373 h 2889373"/>
                <a:gd name="connsiteX7" fmla="*/ 0 w 3802232"/>
                <a:gd name="connsiteY7" fmla="*/ 2407801 h 2889373"/>
                <a:gd name="connsiteX8" fmla="*/ 0 w 3802232"/>
                <a:gd name="connsiteY8" fmla="*/ 481572 h 2889373"/>
                <a:gd name="connsiteX0" fmla="*/ 481572 w 3802232"/>
                <a:gd name="connsiteY0" fmla="*/ 2889373 h 2889373"/>
                <a:gd name="connsiteX1" fmla="*/ 0 w 3802232"/>
                <a:gd name="connsiteY1" fmla="*/ 2407801 h 2889373"/>
                <a:gd name="connsiteX2" fmla="*/ 0 w 3802232"/>
                <a:gd name="connsiteY2" fmla="*/ 481572 h 2889373"/>
                <a:gd name="connsiteX3" fmla="*/ 481572 w 3802232"/>
                <a:gd name="connsiteY3" fmla="*/ 0 h 2889373"/>
                <a:gd name="connsiteX4" fmla="*/ 3299655 w 3802232"/>
                <a:gd name="connsiteY4" fmla="*/ 0 h 2889373"/>
                <a:gd name="connsiteX5" fmla="*/ 3781227 w 3802232"/>
                <a:gd name="connsiteY5" fmla="*/ 481572 h 2889373"/>
                <a:gd name="connsiteX6" fmla="*/ 3781227 w 3802232"/>
                <a:gd name="connsiteY6" fmla="*/ 2407801 h 2889373"/>
                <a:gd name="connsiteX7" fmla="*/ 3621627 w 3802232"/>
                <a:gd name="connsiteY7" fmla="*/ 2863616 h 2889373"/>
                <a:gd name="connsiteX0" fmla="*/ 12879 w 3815111"/>
                <a:gd name="connsiteY0" fmla="*/ 483987 h 2891788"/>
                <a:gd name="connsiteX1" fmla="*/ 494451 w 3815111"/>
                <a:gd name="connsiteY1" fmla="*/ 2415 h 2891788"/>
                <a:gd name="connsiteX2" fmla="*/ 3312534 w 3815111"/>
                <a:gd name="connsiteY2" fmla="*/ 2415 h 2891788"/>
                <a:gd name="connsiteX3" fmla="*/ 3794106 w 3815111"/>
                <a:gd name="connsiteY3" fmla="*/ 483987 h 2891788"/>
                <a:gd name="connsiteX4" fmla="*/ 3794106 w 3815111"/>
                <a:gd name="connsiteY4" fmla="*/ 2410216 h 2891788"/>
                <a:gd name="connsiteX5" fmla="*/ 3312534 w 3815111"/>
                <a:gd name="connsiteY5" fmla="*/ 2891788 h 2891788"/>
                <a:gd name="connsiteX6" fmla="*/ 494451 w 3815111"/>
                <a:gd name="connsiteY6" fmla="*/ 2891788 h 2891788"/>
                <a:gd name="connsiteX7" fmla="*/ 12879 w 3815111"/>
                <a:gd name="connsiteY7" fmla="*/ 2410216 h 2891788"/>
                <a:gd name="connsiteX8" fmla="*/ 12879 w 3815111"/>
                <a:gd name="connsiteY8" fmla="*/ 483987 h 2891788"/>
                <a:gd name="connsiteX0" fmla="*/ 494451 w 3815111"/>
                <a:gd name="connsiteY0" fmla="*/ 2891788 h 2891788"/>
                <a:gd name="connsiteX1" fmla="*/ 12879 w 3815111"/>
                <a:gd name="connsiteY1" fmla="*/ 2410216 h 2891788"/>
                <a:gd name="connsiteX2" fmla="*/ 0 w 3815111"/>
                <a:gd name="connsiteY2" fmla="*/ 226410 h 2891788"/>
                <a:gd name="connsiteX3" fmla="*/ 494451 w 3815111"/>
                <a:gd name="connsiteY3" fmla="*/ 2415 h 2891788"/>
                <a:gd name="connsiteX4" fmla="*/ 3312534 w 3815111"/>
                <a:gd name="connsiteY4" fmla="*/ 2415 h 2891788"/>
                <a:gd name="connsiteX5" fmla="*/ 3794106 w 3815111"/>
                <a:gd name="connsiteY5" fmla="*/ 483987 h 2891788"/>
                <a:gd name="connsiteX6" fmla="*/ 3794106 w 3815111"/>
                <a:gd name="connsiteY6" fmla="*/ 2410216 h 2891788"/>
                <a:gd name="connsiteX7" fmla="*/ 3634506 w 3815111"/>
                <a:gd name="connsiteY7" fmla="*/ 2866031 h 2891788"/>
                <a:gd name="connsiteX0" fmla="*/ 12879 w 3815111"/>
                <a:gd name="connsiteY0" fmla="*/ 483987 h 2891788"/>
                <a:gd name="connsiteX1" fmla="*/ 494451 w 3815111"/>
                <a:gd name="connsiteY1" fmla="*/ 2415 h 2891788"/>
                <a:gd name="connsiteX2" fmla="*/ 3312534 w 3815111"/>
                <a:gd name="connsiteY2" fmla="*/ 2415 h 2891788"/>
                <a:gd name="connsiteX3" fmla="*/ 3794106 w 3815111"/>
                <a:gd name="connsiteY3" fmla="*/ 483987 h 2891788"/>
                <a:gd name="connsiteX4" fmla="*/ 3794106 w 3815111"/>
                <a:gd name="connsiteY4" fmla="*/ 2410216 h 2891788"/>
                <a:gd name="connsiteX5" fmla="*/ 3312534 w 3815111"/>
                <a:gd name="connsiteY5" fmla="*/ 2891788 h 2891788"/>
                <a:gd name="connsiteX6" fmla="*/ 494451 w 3815111"/>
                <a:gd name="connsiteY6" fmla="*/ 2891788 h 2891788"/>
                <a:gd name="connsiteX7" fmla="*/ 12879 w 3815111"/>
                <a:gd name="connsiteY7" fmla="*/ 2410216 h 2891788"/>
                <a:gd name="connsiteX8" fmla="*/ 12879 w 3815111"/>
                <a:gd name="connsiteY8" fmla="*/ 483987 h 2891788"/>
                <a:gd name="connsiteX0" fmla="*/ 494451 w 3815111"/>
                <a:gd name="connsiteY0" fmla="*/ 2891788 h 2891788"/>
                <a:gd name="connsiteX1" fmla="*/ 12879 w 3815111"/>
                <a:gd name="connsiteY1" fmla="*/ 2410216 h 2891788"/>
                <a:gd name="connsiteX2" fmla="*/ 0 w 3815111"/>
                <a:gd name="connsiteY2" fmla="*/ 226410 h 2891788"/>
                <a:gd name="connsiteX3" fmla="*/ 494451 w 3815111"/>
                <a:gd name="connsiteY3" fmla="*/ 2415 h 2891788"/>
                <a:gd name="connsiteX4" fmla="*/ 3312534 w 3815111"/>
                <a:gd name="connsiteY4" fmla="*/ 2415 h 2891788"/>
                <a:gd name="connsiteX5" fmla="*/ 3806985 w 3815111"/>
                <a:gd name="connsiteY5" fmla="*/ 277925 h 2891788"/>
                <a:gd name="connsiteX6" fmla="*/ 3794106 w 3815111"/>
                <a:gd name="connsiteY6" fmla="*/ 2410216 h 2891788"/>
                <a:gd name="connsiteX7" fmla="*/ 3634506 w 3815111"/>
                <a:gd name="connsiteY7" fmla="*/ 2866031 h 2891788"/>
                <a:gd name="connsiteX0" fmla="*/ 12879 w 3815111"/>
                <a:gd name="connsiteY0" fmla="*/ 483987 h 2892725"/>
                <a:gd name="connsiteX1" fmla="*/ 494451 w 3815111"/>
                <a:gd name="connsiteY1" fmla="*/ 2415 h 2892725"/>
                <a:gd name="connsiteX2" fmla="*/ 3312534 w 3815111"/>
                <a:gd name="connsiteY2" fmla="*/ 2415 h 2892725"/>
                <a:gd name="connsiteX3" fmla="*/ 3794106 w 3815111"/>
                <a:gd name="connsiteY3" fmla="*/ 483987 h 2892725"/>
                <a:gd name="connsiteX4" fmla="*/ 3794106 w 3815111"/>
                <a:gd name="connsiteY4" fmla="*/ 2410216 h 2892725"/>
                <a:gd name="connsiteX5" fmla="*/ 3312534 w 3815111"/>
                <a:gd name="connsiteY5" fmla="*/ 2891788 h 2892725"/>
                <a:gd name="connsiteX6" fmla="*/ 494451 w 3815111"/>
                <a:gd name="connsiteY6" fmla="*/ 2891788 h 2892725"/>
                <a:gd name="connsiteX7" fmla="*/ 12879 w 3815111"/>
                <a:gd name="connsiteY7" fmla="*/ 2410216 h 2892725"/>
                <a:gd name="connsiteX8" fmla="*/ 12879 w 3815111"/>
                <a:gd name="connsiteY8" fmla="*/ 483987 h 2892725"/>
                <a:gd name="connsiteX0" fmla="*/ 494451 w 3815111"/>
                <a:gd name="connsiteY0" fmla="*/ 2891788 h 2892725"/>
                <a:gd name="connsiteX1" fmla="*/ 25758 w 3815111"/>
                <a:gd name="connsiteY1" fmla="*/ 2654914 h 2892725"/>
                <a:gd name="connsiteX2" fmla="*/ 0 w 3815111"/>
                <a:gd name="connsiteY2" fmla="*/ 226410 h 2892725"/>
                <a:gd name="connsiteX3" fmla="*/ 494451 w 3815111"/>
                <a:gd name="connsiteY3" fmla="*/ 2415 h 2892725"/>
                <a:gd name="connsiteX4" fmla="*/ 3312534 w 3815111"/>
                <a:gd name="connsiteY4" fmla="*/ 2415 h 2892725"/>
                <a:gd name="connsiteX5" fmla="*/ 3806985 w 3815111"/>
                <a:gd name="connsiteY5" fmla="*/ 277925 h 2892725"/>
                <a:gd name="connsiteX6" fmla="*/ 3794106 w 3815111"/>
                <a:gd name="connsiteY6" fmla="*/ 2410216 h 2892725"/>
                <a:gd name="connsiteX7" fmla="*/ 3634506 w 3815111"/>
                <a:gd name="connsiteY7" fmla="*/ 2866031 h 2892725"/>
                <a:gd name="connsiteX0" fmla="*/ 12879 w 3822915"/>
                <a:gd name="connsiteY0" fmla="*/ 483987 h 2892725"/>
                <a:gd name="connsiteX1" fmla="*/ 494451 w 3822915"/>
                <a:gd name="connsiteY1" fmla="*/ 2415 h 2892725"/>
                <a:gd name="connsiteX2" fmla="*/ 3312534 w 3822915"/>
                <a:gd name="connsiteY2" fmla="*/ 2415 h 2892725"/>
                <a:gd name="connsiteX3" fmla="*/ 3794106 w 3822915"/>
                <a:gd name="connsiteY3" fmla="*/ 483987 h 2892725"/>
                <a:gd name="connsiteX4" fmla="*/ 3794106 w 3822915"/>
                <a:gd name="connsiteY4" fmla="*/ 2410216 h 2892725"/>
                <a:gd name="connsiteX5" fmla="*/ 3312534 w 3822915"/>
                <a:gd name="connsiteY5" fmla="*/ 2891788 h 2892725"/>
                <a:gd name="connsiteX6" fmla="*/ 494451 w 3822915"/>
                <a:gd name="connsiteY6" fmla="*/ 2891788 h 2892725"/>
                <a:gd name="connsiteX7" fmla="*/ 12879 w 3822915"/>
                <a:gd name="connsiteY7" fmla="*/ 2410216 h 2892725"/>
                <a:gd name="connsiteX8" fmla="*/ 12879 w 3822915"/>
                <a:gd name="connsiteY8" fmla="*/ 483987 h 2892725"/>
                <a:gd name="connsiteX0" fmla="*/ 494451 w 3822915"/>
                <a:gd name="connsiteY0" fmla="*/ 2891788 h 2892725"/>
                <a:gd name="connsiteX1" fmla="*/ 25758 w 3822915"/>
                <a:gd name="connsiteY1" fmla="*/ 2654914 h 2892725"/>
                <a:gd name="connsiteX2" fmla="*/ 0 w 3822915"/>
                <a:gd name="connsiteY2" fmla="*/ 226410 h 2892725"/>
                <a:gd name="connsiteX3" fmla="*/ 494451 w 3822915"/>
                <a:gd name="connsiteY3" fmla="*/ 2415 h 2892725"/>
                <a:gd name="connsiteX4" fmla="*/ 3312534 w 3822915"/>
                <a:gd name="connsiteY4" fmla="*/ 2415 h 2892725"/>
                <a:gd name="connsiteX5" fmla="*/ 3806985 w 3822915"/>
                <a:gd name="connsiteY5" fmla="*/ 277925 h 2892725"/>
                <a:gd name="connsiteX6" fmla="*/ 3806985 w 3822915"/>
                <a:gd name="connsiteY6" fmla="*/ 2564762 h 2892725"/>
                <a:gd name="connsiteX7" fmla="*/ 3634506 w 3822915"/>
                <a:gd name="connsiteY7" fmla="*/ 2866031 h 2892725"/>
                <a:gd name="connsiteX0" fmla="*/ 12879 w 3809400"/>
                <a:gd name="connsiteY0" fmla="*/ 483987 h 2892725"/>
                <a:gd name="connsiteX1" fmla="*/ 494451 w 3809400"/>
                <a:gd name="connsiteY1" fmla="*/ 2415 h 2892725"/>
                <a:gd name="connsiteX2" fmla="*/ 3312534 w 3809400"/>
                <a:gd name="connsiteY2" fmla="*/ 2415 h 2892725"/>
                <a:gd name="connsiteX3" fmla="*/ 3794106 w 3809400"/>
                <a:gd name="connsiteY3" fmla="*/ 483987 h 2892725"/>
                <a:gd name="connsiteX4" fmla="*/ 3794106 w 3809400"/>
                <a:gd name="connsiteY4" fmla="*/ 2410216 h 2892725"/>
                <a:gd name="connsiteX5" fmla="*/ 3312534 w 3809400"/>
                <a:gd name="connsiteY5" fmla="*/ 2891788 h 2892725"/>
                <a:gd name="connsiteX6" fmla="*/ 494451 w 3809400"/>
                <a:gd name="connsiteY6" fmla="*/ 2891788 h 2892725"/>
                <a:gd name="connsiteX7" fmla="*/ 12879 w 3809400"/>
                <a:gd name="connsiteY7" fmla="*/ 2410216 h 2892725"/>
                <a:gd name="connsiteX8" fmla="*/ 12879 w 3809400"/>
                <a:gd name="connsiteY8" fmla="*/ 483987 h 2892725"/>
                <a:gd name="connsiteX0" fmla="*/ 494451 w 3809400"/>
                <a:gd name="connsiteY0" fmla="*/ 2891788 h 2892725"/>
                <a:gd name="connsiteX1" fmla="*/ 25758 w 3809400"/>
                <a:gd name="connsiteY1" fmla="*/ 2654914 h 2892725"/>
                <a:gd name="connsiteX2" fmla="*/ 0 w 3809400"/>
                <a:gd name="connsiteY2" fmla="*/ 226410 h 2892725"/>
                <a:gd name="connsiteX3" fmla="*/ 494451 w 3809400"/>
                <a:gd name="connsiteY3" fmla="*/ 2415 h 2892725"/>
                <a:gd name="connsiteX4" fmla="*/ 3312534 w 3809400"/>
                <a:gd name="connsiteY4" fmla="*/ 2415 h 2892725"/>
                <a:gd name="connsiteX5" fmla="*/ 3806985 w 3809400"/>
                <a:gd name="connsiteY5" fmla="*/ 277925 h 2892725"/>
                <a:gd name="connsiteX6" fmla="*/ 3806985 w 3809400"/>
                <a:gd name="connsiteY6" fmla="*/ 2564762 h 2892725"/>
                <a:gd name="connsiteX7" fmla="*/ 3582990 w 3809400"/>
                <a:gd name="connsiteY7" fmla="*/ 2878910 h 2892725"/>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312534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494451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312534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38637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38637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38637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0 w 3809400"/>
                <a:gd name="connsiteY7" fmla="*/ 2512060 h 2890310"/>
                <a:gd name="connsiteX8" fmla="*/ 38637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9400" h="2890310" stroke="0" extrusionOk="0">
                  <a:moveTo>
                    <a:pt x="38637" y="481572"/>
                  </a:moveTo>
                  <a:cubicBezTo>
                    <a:pt x="38637" y="215607"/>
                    <a:pt x="228486" y="0"/>
                    <a:pt x="494451" y="0"/>
                  </a:cubicBezTo>
                  <a:lnTo>
                    <a:pt x="3312534" y="0"/>
                  </a:lnTo>
                  <a:cubicBezTo>
                    <a:pt x="3578499" y="0"/>
                    <a:pt x="3794106" y="215607"/>
                    <a:pt x="3794106" y="481572"/>
                  </a:cubicBezTo>
                  <a:lnTo>
                    <a:pt x="3794106" y="2407801"/>
                  </a:lnTo>
                  <a:cubicBezTo>
                    <a:pt x="3794106" y="2673766"/>
                    <a:pt x="3784561" y="2889373"/>
                    <a:pt x="3518596" y="2889373"/>
                  </a:cubicBezTo>
                  <a:lnTo>
                    <a:pt x="494451" y="2889373"/>
                  </a:lnTo>
                  <a:cubicBezTo>
                    <a:pt x="228486" y="2889373"/>
                    <a:pt x="0" y="2778025"/>
                    <a:pt x="0" y="2512060"/>
                  </a:cubicBezTo>
                  <a:lnTo>
                    <a:pt x="38637" y="481572"/>
                  </a:lnTo>
                  <a:close/>
                </a:path>
                <a:path w="3809400" h="2890310" fill="none">
                  <a:moveTo>
                    <a:pt x="352784" y="2889373"/>
                  </a:moveTo>
                  <a:cubicBezTo>
                    <a:pt x="86819" y="2889373"/>
                    <a:pt x="25758" y="2918464"/>
                    <a:pt x="25758" y="2652499"/>
                  </a:cubicBezTo>
                  <a:lnTo>
                    <a:pt x="0" y="223995"/>
                  </a:lnTo>
                  <a:cubicBezTo>
                    <a:pt x="0" y="-41970"/>
                    <a:pt x="73940" y="12879"/>
                    <a:pt x="339905" y="12879"/>
                  </a:cubicBezTo>
                  <a:moveTo>
                    <a:pt x="3518596" y="0"/>
                  </a:moveTo>
                  <a:cubicBezTo>
                    <a:pt x="3784561" y="0"/>
                    <a:pt x="3806985" y="9545"/>
                    <a:pt x="3806985" y="275510"/>
                  </a:cubicBezTo>
                  <a:lnTo>
                    <a:pt x="3806985" y="2562347"/>
                  </a:lnTo>
                  <a:cubicBezTo>
                    <a:pt x="3806985" y="2828312"/>
                    <a:pt x="3848955" y="2876495"/>
                    <a:pt x="3582990" y="2876495"/>
                  </a:cubicBezTo>
                </a:path>
              </a:pathLst>
            </a:cu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6" name="TextBox 75"/>
            <p:cNvSpPr txBox="1"/>
            <p:nvPr/>
          </p:nvSpPr>
          <p:spPr>
            <a:xfrm>
              <a:off x="5633483" y="1688241"/>
              <a:ext cx="2120647" cy="307777"/>
            </a:xfrm>
            <a:prstGeom prst="rect">
              <a:avLst/>
            </a:prstGeom>
            <a:solidFill>
              <a:schemeClr val="bg1"/>
            </a:solidFill>
          </p:spPr>
          <p:txBody>
            <a:bodyPr wrap="square" rtlCol="0">
              <a:spAutoFit/>
            </a:bodyPr>
            <a:lstStyle/>
            <a:p>
              <a:pPr algn="ctr"/>
              <a:r>
                <a:rPr lang="en-IN" sz="1400" dirty="0" smtClean="0">
                  <a:latin typeface="Leelawadee" panose="020B0502040204020203" pitchFamily="34" charset="-34"/>
                  <a:cs typeface="Leelawadee" panose="020B0502040204020203" pitchFamily="34" charset="-34"/>
                </a:rPr>
                <a:t>Dashboards in Tableau</a:t>
              </a:r>
              <a:endParaRPr lang="en-IN" sz="1400" dirty="0">
                <a:latin typeface="Leelawadee" panose="020B0502040204020203" pitchFamily="34" charset="-34"/>
                <a:cs typeface="Leelawadee" panose="020B0502040204020203" pitchFamily="34" charset="-34"/>
              </a:endParaRPr>
            </a:p>
          </p:txBody>
        </p:sp>
      </p:grpSp>
      <p:grpSp>
        <p:nvGrpSpPr>
          <p:cNvPr id="15" name="Group 14"/>
          <p:cNvGrpSpPr/>
          <p:nvPr/>
        </p:nvGrpSpPr>
        <p:grpSpPr>
          <a:xfrm>
            <a:off x="8723279" y="1996017"/>
            <a:ext cx="3266952" cy="4773354"/>
            <a:chOff x="8723279" y="1688240"/>
            <a:chExt cx="3266952" cy="5081131"/>
          </a:xfrm>
        </p:grpSpPr>
        <p:sp>
          <p:nvSpPr>
            <p:cNvPr id="77" name="Double Bracket 73"/>
            <p:cNvSpPr/>
            <p:nvPr/>
          </p:nvSpPr>
          <p:spPr>
            <a:xfrm>
              <a:off x="8723279" y="1770892"/>
              <a:ext cx="3266952" cy="4998479"/>
            </a:xfrm>
            <a:custGeom>
              <a:avLst/>
              <a:gdLst>
                <a:gd name="connsiteX0" fmla="*/ 0 w 3781227"/>
                <a:gd name="connsiteY0" fmla="*/ 481572 h 2889373"/>
                <a:gd name="connsiteX1" fmla="*/ 481572 w 3781227"/>
                <a:gd name="connsiteY1" fmla="*/ 0 h 2889373"/>
                <a:gd name="connsiteX2" fmla="*/ 3299655 w 3781227"/>
                <a:gd name="connsiteY2" fmla="*/ 0 h 2889373"/>
                <a:gd name="connsiteX3" fmla="*/ 3781227 w 3781227"/>
                <a:gd name="connsiteY3" fmla="*/ 481572 h 2889373"/>
                <a:gd name="connsiteX4" fmla="*/ 3781227 w 3781227"/>
                <a:gd name="connsiteY4" fmla="*/ 2407801 h 2889373"/>
                <a:gd name="connsiteX5" fmla="*/ 3299655 w 3781227"/>
                <a:gd name="connsiteY5" fmla="*/ 2889373 h 2889373"/>
                <a:gd name="connsiteX6" fmla="*/ 481572 w 3781227"/>
                <a:gd name="connsiteY6" fmla="*/ 2889373 h 2889373"/>
                <a:gd name="connsiteX7" fmla="*/ 0 w 3781227"/>
                <a:gd name="connsiteY7" fmla="*/ 2407801 h 2889373"/>
                <a:gd name="connsiteX8" fmla="*/ 0 w 3781227"/>
                <a:gd name="connsiteY8" fmla="*/ 481572 h 2889373"/>
                <a:gd name="connsiteX0" fmla="*/ 481572 w 3781227"/>
                <a:gd name="connsiteY0" fmla="*/ 2889373 h 2889373"/>
                <a:gd name="connsiteX1" fmla="*/ 0 w 3781227"/>
                <a:gd name="connsiteY1" fmla="*/ 2407801 h 2889373"/>
                <a:gd name="connsiteX2" fmla="*/ 0 w 3781227"/>
                <a:gd name="connsiteY2" fmla="*/ 481572 h 2889373"/>
                <a:gd name="connsiteX3" fmla="*/ 481572 w 3781227"/>
                <a:gd name="connsiteY3" fmla="*/ 0 h 2889373"/>
                <a:gd name="connsiteX4" fmla="*/ 3299655 w 3781227"/>
                <a:gd name="connsiteY4" fmla="*/ 0 h 2889373"/>
                <a:gd name="connsiteX5" fmla="*/ 3781227 w 3781227"/>
                <a:gd name="connsiteY5" fmla="*/ 481572 h 2889373"/>
                <a:gd name="connsiteX6" fmla="*/ 3781227 w 3781227"/>
                <a:gd name="connsiteY6" fmla="*/ 2407801 h 2889373"/>
                <a:gd name="connsiteX7" fmla="*/ 3299655 w 3781227"/>
                <a:gd name="connsiteY7" fmla="*/ 2889373 h 2889373"/>
                <a:gd name="connsiteX0" fmla="*/ 0 w 3802232"/>
                <a:gd name="connsiteY0" fmla="*/ 481572 h 2889373"/>
                <a:gd name="connsiteX1" fmla="*/ 481572 w 3802232"/>
                <a:gd name="connsiteY1" fmla="*/ 0 h 2889373"/>
                <a:gd name="connsiteX2" fmla="*/ 3299655 w 3802232"/>
                <a:gd name="connsiteY2" fmla="*/ 0 h 2889373"/>
                <a:gd name="connsiteX3" fmla="*/ 3781227 w 3802232"/>
                <a:gd name="connsiteY3" fmla="*/ 481572 h 2889373"/>
                <a:gd name="connsiteX4" fmla="*/ 3781227 w 3802232"/>
                <a:gd name="connsiteY4" fmla="*/ 2407801 h 2889373"/>
                <a:gd name="connsiteX5" fmla="*/ 3299655 w 3802232"/>
                <a:gd name="connsiteY5" fmla="*/ 2889373 h 2889373"/>
                <a:gd name="connsiteX6" fmla="*/ 481572 w 3802232"/>
                <a:gd name="connsiteY6" fmla="*/ 2889373 h 2889373"/>
                <a:gd name="connsiteX7" fmla="*/ 0 w 3802232"/>
                <a:gd name="connsiteY7" fmla="*/ 2407801 h 2889373"/>
                <a:gd name="connsiteX8" fmla="*/ 0 w 3802232"/>
                <a:gd name="connsiteY8" fmla="*/ 481572 h 2889373"/>
                <a:gd name="connsiteX0" fmla="*/ 481572 w 3802232"/>
                <a:gd name="connsiteY0" fmla="*/ 2889373 h 2889373"/>
                <a:gd name="connsiteX1" fmla="*/ 0 w 3802232"/>
                <a:gd name="connsiteY1" fmla="*/ 2407801 h 2889373"/>
                <a:gd name="connsiteX2" fmla="*/ 0 w 3802232"/>
                <a:gd name="connsiteY2" fmla="*/ 481572 h 2889373"/>
                <a:gd name="connsiteX3" fmla="*/ 481572 w 3802232"/>
                <a:gd name="connsiteY3" fmla="*/ 0 h 2889373"/>
                <a:gd name="connsiteX4" fmla="*/ 3299655 w 3802232"/>
                <a:gd name="connsiteY4" fmla="*/ 0 h 2889373"/>
                <a:gd name="connsiteX5" fmla="*/ 3781227 w 3802232"/>
                <a:gd name="connsiteY5" fmla="*/ 481572 h 2889373"/>
                <a:gd name="connsiteX6" fmla="*/ 3781227 w 3802232"/>
                <a:gd name="connsiteY6" fmla="*/ 2407801 h 2889373"/>
                <a:gd name="connsiteX7" fmla="*/ 3621627 w 3802232"/>
                <a:gd name="connsiteY7" fmla="*/ 2863616 h 2889373"/>
                <a:gd name="connsiteX0" fmla="*/ 12879 w 3815111"/>
                <a:gd name="connsiteY0" fmla="*/ 483987 h 2891788"/>
                <a:gd name="connsiteX1" fmla="*/ 494451 w 3815111"/>
                <a:gd name="connsiteY1" fmla="*/ 2415 h 2891788"/>
                <a:gd name="connsiteX2" fmla="*/ 3312534 w 3815111"/>
                <a:gd name="connsiteY2" fmla="*/ 2415 h 2891788"/>
                <a:gd name="connsiteX3" fmla="*/ 3794106 w 3815111"/>
                <a:gd name="connsiteY3" fmla="*/ 483987 h 2891788"/>
                <a:gd name="connsiteX4" fmla="*/ 3794106 w 3815111"/>
                <a:gd name="connsiteY4" fmla="*/ 2410216 h 2891788"/>
                <a:gd name="connsiteX5" fmla="*/ 3312534 w 3815111"/>
                <a:gd name="connsiteY5" fmla="*/ 2891788 h 2891788"/>
                <a:gd name="connsiteX6" fmla="*/ 494451 w 3815111"/>
                <a:gd name="connsiteY6" fmla="*/ 2891788 h 2891788"/>
                <a:gd name="connsiteX7" fmla="*/ 12879 w 3815111"/>
                <a:gd name="connsiteY7" fmla="*/ 2410216 h 2891788"/>
                <a:gd name="connsiteX8" fmla="*/ 12879 w 3815111"/>
                <a:gd name="connsiteY8" fmla="*/ 483987 h 2891788"/>
                <a:gd name="connsiteX0" fmla="*/ 494451 w 3815111"/>
                <a:gd name="connsiteY0" fmla="*/ 2891788 h 2891788"/>
                <a:gd name="connsiteX1" fmla="*/ 12879 w 3815111"/>
                <a:gd name="connsiteY1" fmla="*/ 2410216 h 2891788"/>
                <a:gd name="connsiteX2" fmla="*/ 0 w 3815111"/>
                <a:gd name="connsiteY2" fmla="*/ 226410 h 2891788"/>
                <a:gd name="connsiteX3" fmla="*/ 494451 w 3815111"/>
                <a:gd name="connsiteY3" fmla="*/ 2415 h 2891788"/>
                <a:gd name="connsiteX4" fmla="*/ 3312534 w 3815111"/>
                <a:gd name="connsiteY4" fmla="*/ 2415 h 2891788"/>
                <a:gd name="connsiteX5" fmla="*/ 3794106 w 3815111"/>
                <a:gd name="connsiteY5" fmla="*/ 483987 h 2891788"/>
                <a:gd name="connsiteX6" fmla="*/ 3794106 w 3815111"/>
                <a:gd name="connsiteY6" fmla="*/ 2410216 h 2891788"/>
                <a:gd name="connsiteX7" fmla="*/ 3634506 w 3815111"/>
                <a:gd name="connsiteY7" fmla="*/ 2866031 h 2891788"/>
                <a:gd name="connsiteX0" fmla="*/ 12879 w 3815111"/>
                <a:gd name="connsiteY0" fmla="*/ 483987 h 2891788"/>
                <a:gd name="connsiteX1" fmla="*/ 494451 w 3815111"/>
                <a:gd name="connsiteY1" fmla="*/ 2415 h 2891788"/>
                <a:gd name="connsiteX2" fmla="*/ 3312534 w 3815111"/>
                <a:gd name="connsiteY2" fmla="*/ 2415 h 2891788"/>
                <a:gd name="connsiteX3" fmla="*/ 3794106 w 3815111"/>
                <a:gd name="connsiteY3" fmla="*/ 483987 h 2891788"/>
                <a:gd name="connsiteX4" fmla="*/ 3794106 w 3815111"/>
                <a:gd name="connsiteY4" fmla="*/ 2410216 h 2891788"/>
                <a:gd name="connsiteX5" fmla="*/ 3312534 w 3815111"/>
                <a:gd name="connsiteY5" fmla="*/ 2891788 h 2891788"/>
                <a:gd name="connsiteX6" fmla="*/ 494451 w 3815111"/>
                <a:gd name="connsiteY6" fmla="*/ 2891788 h 2891788"/>
                <a:gd name="connsiteX7" fmla="*/ 12879 w 3815111"/>
                <a:gd name="connsiteY7" fmla="*/ 2410216 h 2891788"/>
                <a:gd name="connsiteX8" fmla="*/ 12879 w 3815111"/>
                <a:gd name="connsiteY8" fmla="*/ 483987 h 2891788"/>
                <a:gd name="connsiteX0" fmla="*/ 494451 w 3815111"/>
                <a:gd name="connsiteY0" fmla="*/ 2891788 h 2891788"/>
                <a:gd name="connsiteX1" fmla="*/ 12879 w 3815111"/>
                <a:gd name="connsiteY1" fmla="*/ 2410216 h 2891788"/>
                <a:gd name="connsiteX2" fmla="*/ 0 w 3815111"/>
                <a:gd name="connsiteY2" fmla="*/ 226410 h 2891788"/>
                <a:gd name="connsiteX3" fmla="*/ 494451 w 3815111"/>
                <a:gd name="connsiteY3" fmla="*/ 2415 h 2891788"/>
                <a:gd name="connsiteX4" fmla="*/ 3312534 w 3815111"/>
                <a:gd name="connsiteY4" fmla="*/ 2415 h 2891788"/>
                <a:gd name="connsiteX5" fmla="*/ 3806985 w 3815111"/>
                <a:gd name="connsiteY5" fmla="*/ 277925 h 2891788"/>
                <a:gd name="connsiteX6" fmla="*/ 3794106 w 3815111"/>
                <a:gd name="connsiteY6" fmla="*/ 2410216 h 2891788"/>
                <a:gd name="connsiteX7" fmla="*/ 3634506 w 3815111"/>
                <a:gd name="connsiteY7" fmla="*/ 2866031 h 2891788"/>
                <a:gd name="connsiteX0" fmla="*/ 12879 w 3815111"/>
                <a:gd name="connsiteY0" fmla="*/ 483987 h 2892725"/>
                <a:gd name="connsiteX1" fmla="*/ 494451 w 3815111"/>
                <a:gd name="connsiteY1" fmla="*/ 2415 h 2892725"/>
                <a:gd name="connsiteX2" fmla="*/ 3312534 w 3815111"/>
                <a:gd name="connsiteY2" fmla="*/ 2415 h 2892725"/>
                <a:gd name="connsiteX3" fmla="*/ 3794106 w 3815111"/>
                <a:gd name="connsiteY3" fmla="*/ 483987 h 2892725"/>
                <a:gd name="connsiteX4" fmla="*/ 3794106 w 3815111"/>
                <a:gd name="connsiteY4" fmla="*/ 2410216 h 2892725"/>
                <a:gd name="connsiteX5" fmla="*/ 3312534 w 3815111"/>
                <a:gd name="connsiteY5" fmla="*/ 2891788 h 2892725"/>
                <a:gd name="connsiteX6" fmla="*/ 494451 w 3815111"/>
                <a:gd name="connsiteY6" fmla="*/ 2891788 h 2892725"/>
                <a:gd name="connsiteX7" fmla="*/ 12879 w 3815111"/>
                <a:gd name="connsiteY7" fmla="*/ 2410216 h 2892725"/>
                <a:gd name="connsiteX8" fmla="*/ 12879 w 3815111"/>
                <a:gd name="connsiteY8" fmla="*/ 483987 h 2892725"/>
                <a:gd name="connsiteX0" fmla="*/ 494451 w 3815111"/>
                <a:gd name="connsiteY0" fmla="*/ 2891788 h 2892725"/>
                <a:gd name="connsiteX1" fmla="*/ 25758 w 3815111"/>
                <a:gd name="connsiteY1" fmla="*/ 2654914 h 2892725"/>
                <a:gd name="connsiteX2" fmla="*/ 0 w 3815111"/>
                <a:gd name="connsiteY2" fmla="*/ 226410 h 2892725"/>
                <a:gd name="connsiteX3" fmla="*/ 494451 w 3815111"/>
                <a:gd name="connsiteY3" fmla="*/ 2415 h 2892725"/>
                <a:gd name="connsiteX4" fmla="*/ 3312534 w 3815111"/>
                <a:gd name="connsiteY4" fmla="*/ 2415 h 2892725"/>
                <a:gd name="connsiteX5" fmla="*/ 3806985 w 3815111"/>
                <a:gd name="connsiteY5" fmla="*/ 277925 h 2892725"/>
                <a:gd name="connsiteX6" fmla="*/ 3794106 w 3815111"/>
                <a:gd name="connsiteY6" fmla="*/ 2410216 h 2892725"/>
                <a:gd name="connsiteX7" fmla="*/ 3634506 w 3815111"/>
                <a:gd name="connsiteY7" fmla="*/ 2866031 h 2892725"/>
                <a:gd name="connsiteX0" fmla="*/ 12879 w 3822915"/>
                <a:gd name="connsiteY0" fmla="*/ 483987 h 2892725"/>
                <a:gd name="connsiteX1" fmla="*/ 494451 w 3822915"/>
                <a:gd name="connsiteY1" fmla="*/ 2415 h 2892725"/>
                <a:gd name="connsiteX2" fmla="*/ 3312534 w 3822915"/>
                <a:gd name="connsiteY2" fmla="*/ 2415 h 2892725"/>
                <a:gd name="connsiteX3" fmla="*/ 3794106 w 3822915"/>
                <a:gd name="connsiteY3" fmla="*/ 483987 h 2892725"/>
                <a:gd name="connsiteX4" fmla="*/ 3794106 w 3822915"/>
                <a:gd name="connsiteY4" fmla="*/ 2410216 h 2892725"/>
                <a:gd name="connsiteX5" fmla="*/ 3312534 w 3822915"/>
                <a:gd name="connsiteY5" fmla="*/ 2891788 h 2892725"/>
                <a:gd name="connsiteX6" fmla="*/ 494451 w 3822915"/>
                <a:gd name="connsiteY6" fmla="*/ 2891788 h 2892725"/>
                <a:gd name="connsiteX7" fmla="*/ 12879 w 3822915"/>
                <a:gd name="connsiteY7" fmla="*/ 2410216 h 2892725"/>
                <a:gd name="connsiteX8" fmla="*/ 12879 w 3822915"/>
                <a:gd name="connsiteY8" fmla="*/ 483987 h 2892725"/>
                <a:gd name="connsiteX0" fmla="*/ 494451 w 3822915"/>
                <a:gd name="connsiteY0" fmla="*/ 2891788 h 2892725"/>
                <a:gd name="connsiteX1" fmla="*/ 25758 w 3822915"/>
                <a:gd name="connsiteY1" fmla="*/ 2654914 h 2892725"/>
                <a:gd name="connsiteX2" fmla="*/ 0 w 3822915"/>
                <a:gd name="connsiteY2" fmla="*/ 226410 h 2892725"/>
                <a:gd name="connsiteX3" fmla="*/ 494451 w 3822915"/>
                <a:gd name="connsiteY3" fmla="*/ 2415 h 2892725"/>
                <a:gd name="connsiteX4" fmla="*/ 3312534 w 3822915"/>
                <a:gd name="connsiteY4" fmla="*/ 2415 h 2892725"/>
                <a:gd name="connsiteX5" fmla="*/ 3806985 w 3822915"/>
                <a:gd name="connsiteY5" fmla="*/ 277925 h 2892725"/>
                <a:gd name="connsiteX6" fmla="*/ 3806985 w 3822915"/>
                <a:gd name="connsiteY6" fmla="*/ 2564762 h 2892725"/>
                <a:gd name="connsiteX7" fmla="*/ 3634506 w 3822915"/>
                <a:gd name="connsiteY7" fmla="*/ 2866031 h 2892725"/>
                <a:gd name="connsiteX0" fmla="*/ 12879 w 3809400"/>
                <a:gd name="connsiteY0" fmla="*/ 483987 h 2892725"/>
                <a:gd name="connsiteX1" fmla="*/ 494451 w 3809400"/>
                <a:gd name="connsiteY1" fmla="*/ 2415 h 2892725"/>
                <a:gd name="connsiteX2" fmla="*/ 3312534 w 3809400"/>
                <a:gd name="connsiteY2" fmla="*/ 2415 h 2892725"/>
                <a:gd name="connsiteX3" fmla="*/ 3794106 w 3809400"/>
                <a:gd name="connsiteY3" fmla="*/ 483987 h 2892725"/>
                <a:gd name="connsiteX4" fmla="*/ 3794106 w 3809400"/>
                <a:gd name="connsiteY4" fmla="*/ 2410216 h 2892725"/>
                <a:gd name="connsiteX5" fmla="*/ 3312534 w 3809400"/>
                <a:gd name="connsiteY5" fmla="*/ 2891788 h 2892725"/>
                <a:gd name="connsiteX6" fmla="*/ 494451 w 3809400"/>
                <a:gd name="connsiteY6" fmla="*/ 2891788 h 2892725"/>
                <a:gd name="connsiteX7" fmla="*/ 12879 w 3809400"/>
                <a:gd name="connsiteY7" fmla="*/ 2410216 h 2892725"/>
                <a:gd name="connsiteX8" fmla="*/ 12879 w 3809400"/>
                <a:gd name="connsiteY8" fmla="*/ 483987 h 2892725"/>
                <a:gd name="connsiteX0" fmla="*/ 494451 w 3809400"/>
                <a:gd name="connsiteY0" fmla="*/ 2891788 h 2892725"/>
                <a:gd name="connsiteX1" fmla="*/ 25758 w 3809400"/>
                <a:gd name="connsiteY1" fmla="*/ 2654914 h 2892725"/>
                <a:gd name="connsiteX2" fmla="*/ 0 w 3809400"/>
                <a:gd name="connsiteY2" fmla="*/ 226410 h 2892725"/>
                <a:gd name="connsiteX3" fmla="*/ 494451 w 3809400"/>
                <a:gd name="connsiteY3" fmla="*/ 2415 h 2892725"/>
                <a:gd name="connsiteX4" fmla="*/ 3312534 w 3809400"/>
                <a:gd name="connsiteY4" fmla="*/ 2415 h 2892725"/>
                <a:gd name="connsiteX5" fmla="*/ 3806985 w 3809400"/>
                <a:gd name="connsiteY5" fmla="*/ 277925 h 2892725"/>
                <a:gd name="connsiteX6" fmla="*/ 3806985 w 3809400"/>
                <a:gd name="connsiteY6" fmla="*/ 2564762 h 2892725"/>
                <a:gd name="connsiteX7" fmla="*/ 3582990 w 3809400"/>
                <a:gd name="connsiteY7" fmla="*/ 2878910 h 2892725"/>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312534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494451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312534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312534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12879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12879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38637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12879 w 3809400"/>
                <a:gd name="connsiteY7" fmla="*/ 2407801 h 2890310"/>
                <a:gd name="connsiteX8" fmla="*/ 38637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 name="connsiteX0" fmla="*/ 38637 w 3809400"/>
                <a:gd name="connsiteY0" fmla="*/ 481572 h 2890310"/>
                <a:gd name="connsiteX1" fmla="*/ 494451 w 3809400"/>
                <a:gd name="connsiteY1" fmla="*/ 0 h 2890310"/>
                <a:gd name="connsiteX2" fmla="*/ 3312534 w 3809400"/>
                <a:gd name="connsiteY2" fmla="*/ 0 h 2890310"/>
                <a:gd name="connsiteX3" fmla="*/ 3794106 w 3809400"/>
                <a:gd name="connsiteY3" fmla="*/ 481572 h 2890310"/>
                <a:gd name="connsiteX4" fmla="*/ 3794106 w 3809400"/>
                <a:gd name="connsiteY4" fmla="*/ 2407801 h 2890310"/>
                <a:gd name="connsiteX5" fmla="*/ 3518596 w 3809400"/>
                <a:gd name="connsiteY5" fmla="*/ 2889373 h 2890310"/>
                <a:gd name="connsiteX6" fmla="*/ 494451 w 3809400"/>
                <a:gd name="connsiteY6" fmla="*/ 2889373 h 2890310"/>
                <a:gd name="connsiteX7" fmla="*/ 0 w 3809400"/>
                <a:gd name="connsiteY7" fmla="*/ 2512060 h 2890310"/>
                <a:gd name="connsiteX8" fmla="*/ 38637 w 3809400"/>
                <a:gd name="connsiteY8" fmla="*/ 481572 h 2890310"/>
                <a:gd name="connsiteX0" fmla="*/ 352784 w 3809400"/>
                <a:gd name="connsiteY0" fmla="*/ 2889373 h 2890310"/>
                <a:gd name="connsiteX1" fmla="*/ 25758 w 3809400"/>
                <a:gd name="connsiteY1" fmla="*/ 2652499 h 2890310"/>
                <a:gd name="connsiteX2" fmla="*/ 0 w 3809400"/>
                <a:gd name="connsiteY2" fmla="*/ 223995 h 2890310"/>
                <a:gd name="connsiteX3" fmla="*/ 339905 w 3809400"/>
                <a:gd name="connsiteY3" fmla="*/ 12879 h 2890310"/>
                <a:gd name="connsiteX4" fmla="*/ 3518596 w 3809400"/>
                <a:gd name="connsiteY4" fmla="*/ 0 h 2890310"/>
                <a:gd name="connsiteX5" fmla="*/ 3806985 w 3809400"/>
                <a:gd name="connsiteY5" fmla="*/ 275510 h 2890310"/>
                <a:gd name="connsiteX6" fmla="*/ 3806985 w 3809400"/>
                <a:gd name="connsiteY6" fmla="*/ 2562347 h 2890310"/>
                <a:gd name="connsiteX7" fmla="*/ 3582990 w 3809400"/>
                <a:gd name="connsiteY7" fmla="*/ 2876495 h 289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9400" h="2890310" stroke="0" extrusionOk="0">
                  <a:moveTo>
                    <a:pt x="38637" y="481572"/>
                  </a:moveTo>
                  <a:cubicBezTo>
                    <a:pt x="38637" y="215607"/>
                    <a:pt x="228486" y="0"/>
                    <a:pt x="494451" y="0"/>
                  </a:cubicBezTo>
                  <a:lnTo>
                    <a:pt x="3312534" y="0"/>
                  </a:lnTo>
                  <a:cubicBezTo>
                    <a:pt x="3578499" y="0"/>
                    <a:pt x="3794106" y="215607"/>
                    <a:pt x="3794106" y="481572"/>
                  </a:cubicBezTo>
                  <a:lnTo>
                    <a:pt x="3794106" y="2407801"/>
                  </a:lnTo>
                  <a:cubicBezTo>
                    <a:pt x="3794106" y="2673766"/>
                    <a:pt x="3784561" y="2889373"/>
                    <a:pt x="3518596" y="2889373"/>
                  </a:cubicBezTo>
                  <a:lnTo>
                    <a:pt x="494451" y="2889373"/>
                  </a:lnTo>
                  <a:cubicBezTo>
                    <a:pt x="228486" y="2889373"/>
                    <a:pt x="0" y="2778025"/>
                    <a:pt x="0" y="2512060"/>
                  </a:cubicBezTo>
                  <a:lnTo>
                    <a:pt x="38637" y="481572"/>
                  </a:lnTo>
                  <a:close/>
                </a:path>
                <a:path w="3809400" h="2890310" fill="none">
                  <a:moveTo>
                    <a:pt x="352784" y="2889373"/>
                  </a:moveTo>
                  <a:cubicBezTo>
                    <a:pt x="86819" y="2889373"/>
                    <a:pt x="25758" y="2918464"/>
                    <a:pt x="25758" y="2652499"/>
                  </a:cubicBezTo>
                  <a:lnTo>
                    <a:pt x="0" y="223995"/>
                  </a:lnTo>
                  <a:cubicBezTo>
                    <a:pt x="0" y="-41970"/>
                    <a:pt x="73940" y="12879"/>
                    <a:pt x="339905" y="12879"/>
                  </a:cubicBezTo>
                  <a:moveTo>
                    <a:pt x="3518596" y="0"/>
                  </a:moveTo>
                  <a:cubicBezTo>
                    <a:pt x="3784561" y="0"/>
                    <a:pt x="3806985" y="9545"/>
                    <a:pt x="3806985" y="275510"/>
                  </a:cubicBezTo>
                  <a:lnTo>
                    <a:pt x="3806985" y="2562347"/>
                  </a:lnTo>
                  <a:cubicBezTo>
                    <a:pt x="3806985" y="2828312"/>
                    <a:pt x="3848955" y="2876495"/>
                    <a:pt x="3582990" y="2876495"/>
                  </a:cubicBezTo>
                </a:path>
              </a:pathLst>
            </a:cu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8" name="TextBox 77"/>
            <p:cNvSpPr txBox="1"/>
            <p:nvPr/>
          </p:nvSpPr>
          <p:spPr>
            <a:xfrm>
              <a:off x="9257733" y="1688240"/>
              <a:ext cx="2120647" cy="523220"/>
            </a:xfrm>
            <a:prstGeom prst="rect">
              <a:avLst/>
            </a:prstGeom>
            <a:solidFill>
              <a:schemeClr val="bg1"/>
            </a:solidFill>
          </p:spPr>
          <p:txBody>
            <a:bodyPr wrap="square" rtlCol="0">
              <a:spAutoFit/>
            </a:bodyPr>
            <a:lstStyle/>
            <a:p>
              <a:pPr algn="ctr"/>
              <a:r>
                <a:rPr lang="en-IN" sz="1400" dirty="0" smtClean="0">
                  <a:latin typeface="Leelawadee" panose="020B0502040204020203" pitchFamily="34" charset="-34"/>
                  <a:cs typeface="Leelawadee" panose="020B0502040204020203" pitchFamily="34" charset="-34"/>
                </a:rPr>
                <a:t>Segmentation &amp; Prediction</a:t>
              </a:r>
              <a:endParaRPr lang="en-IN" sz="1400" dirty="0">
                <a:latin typeface="Leelawadee" panose="020B0502040204020203" pitchFamily="34" charset="-34"/>
                <a:cs typeface="Leelawadee" panose="020B0502040204020203" pitchFamily="34" charset="-34"/>
              </a:endParaRPr>
            </a:p>
          </p:txBody>
        </p:sp>
        <p:pic>
          <p:nvPicPr>
            <p:cNvPr id="79" name="Picture 78"/>
            <p:cNvPicPr>
              <a:picLocks noChangeAspect="1"/>
            </p:cNvPicPr>
            <p:nvPr/>
          </p:nvPicPr>
          <p:blipFill>
            <a:blip r:embed="rId16"/>
            <a:stretch>
              <a:fillRect/>
            </a:stretch>
          </p:blipFill>
          <p:spPr>
            <a:xfrm>
              <a:off x="8759710" y="2331342"/>
              <a:ext cx="3116692" cy="1349824"/>
            </a:xfrm>
            <a:prstGeom prst="rect">
              <a:avLst/>
            </a:prstGeom>
          </p:spPr>
        </p:pic>
        <p:pic>
          <p:nvPicPr>
            <p:cNvPr id="82" name="Picture 81"/>
            <p:cNvPicPr>
              <a:picLocks noChangeAspect="1"/>
            </p:cNvPicPr>
            <p:nvPr/>
          </p:nvPicPr>
          <p:blipFill>
            <a:blip r:embed="rId17"/>
            <a:stretch>
              <a:fillRect/>
            </a:stretch>
          </p:blipFill>
          <p:spPr>
            <a:xfrm>
              <a:off x="8911703" y="5099609"/>
              <a:ext cx="2815704" cy="1346747"/>
            </a:xfrm>
            <a:prstGeom prst="rect">
              <a:avLst/>
            </a:prstGeom>
          </p:spPr>
        </p:pic>
        <p:pic>
          <p:nvPicPr>
            <p:cNvPr id="83" name="Picture 82"/>
            <p:cNvPicPr>
              <a:picLocks noChangeAspect="1"/>
            </p:cNvPicPr>
            <p:nvPr/>
          </p:nvPicPr>
          <p:blipFill>
            <a:blip r:embed="rId18"/>
            <a:stretch>
              <a:fillRect/>
            </a:stretch>
          </p:blipFill>
          <p:spPr>
            <a:xfrm>
              <a:off x="8846982" y="3822079"/>
              <a:ext cx="3021190" cy="1113845"/>
            </a:xfrm>
            <a:prstGeom prst="rect">
              <a:avLst/>
            </a:prstGeom>
          </p:spPr>
        </p:pic>
      </p:grpSp>
      <p:sp>
        <p:nvSpPr>
          <p:cNvPr id="17" name="TextBox 16"/>
          <p:cNvSpPr txBox="1"/>
          <p:nvPr/>
        </p:nvSpPr>
        <p:spPr>
          <a:xfrm>
            <a:off x="240997" y="1278546"/>
            <a:ext cx="4000785" cy="584775"/>
          </a:xfrm>
          <a:prstGeom prst="rect">
            <a:avLst/>
          </a:prstGeom>
          <a:noFill/>
        </p:spPr>
        <p:txBody>
          <a:bodyPr wrap="square" rtlCol="0">
            <a:spAutoFit/>
          </a:bodyPr>
          <a:lstStyle/>
          <a:p>
            <a:pPr marL="285750" indent="-285750">
              <a:buFont typeface="Arial" panose="020B0604020202020204" pitchFamily="34" charset="0"/>
              <a:buChar char="•"/>
            </a:pPr>
            <a:r>
              <a:rPr lang="en-IN" sz="1600" b="1" dirty="0" smtClean="0"/>
              <a:t>Roadmap for Data Management</a:t>
            </a:r>
          </a:p>
          <a:p>
            <a:pPr marL="285750" indent="-285750">
              <a:buFont typeface="Arial" panose="020B0604020202020204" pitchFamily="34" charset="0"/>
              <a:buChar char="•"/>
            </a:pPr>
            <a:r>
              <a:rPr lang="en-IN" sz="1600" b="1" dirty="0" smtClean="0"/>
              <a:t>Directional Dimensional Model for DWH</a:t>
            </a:r>
            <a:endParaRPr lang="en-IN" sz="1600" b="1" dirty="0"/>
          </a:p>
        </p:txBody>
      </p:sp>
      <p:sp>
        <p:nvSpPr>
          <p:cNvPr id="65" name="TextBox 64"/>
          <p:cNvSpPr txBox="1"/>
          <p:nvPr/>
        </p:nvSpPr>
        <p:spPr>
          <a:xfrm>
            <a:off x="4437237" y="1278546"/>
            <a:ext cx="4342509" cy="584775"/>
          </a:xfrm>
          <a:prstGeom prst="rect">
            <a:avLst/>
          </a:prstGeom>
          <a:noFill/>
        </p:spPr>
        <p:txBody>
          <a:bodyPr wrap="square" rtlCol="0">
            <a:spAutoFit/>
          </a:bodyPr>
          <a:lstStyle/>
          <a:p>
            <a:pPr marL="285750" indent="-285750">
              <a:buFont typeface="Arial" panose="020B0604020202020204" pitchFamily="34" charset="0"/>
              <a:buChar char="•"/>
            </a:pPr>
            <a:r>
              <a:rPr lang="en-IN" sz="1600" b="1" dirty="0" smtClean="0"/>
              <a:t>Advanced Visualization for D2R and R2C Data</a:t>
            </a:r>
          </a:p>
          <a:p>
            <a:pPr marL="285750" indent="-285750">
              <a:buFont typeface="Arial" panose="020B0604020202020204" pitchFamily="34" charset="0"/>
              <a:buChar char="•"/>
            </a:pPr>
            <a:r>
              <a:rPr lang="en-IN" sz="1600" b="1" dirty="0" smtClean="0"/>
              <a:t>Interactive Sample Dashboards &amp; Drill Down</a:t>
            </a:r>
          </a:p>
        </p:txBody>
      </p:sp>
      <p:sp>
        <p:nvSpPr>
          <p:cNvPr id="66" name="TextBox 65"/>
          <p:cNvSpPr txBox="1"/>
          <p:nvPr/>
        </p:nvSpPr>
        <p:spPr>
          <a:xfrm>
            <a:off x="8648781" y="1229558"/>
            <a:ext cx="4000785" cy="830997"/>
          </a:xfrm>
          <a:prstGeom prst="rect">
            <a:avLst/>
          </a:prstGeom>
          <a:noFill/>
        </p:spPr>
        <p:txBody>
          <a:bodyPr wrap="square" rtlCol="0">
            <a:spAutoFit/>
          </a:bodyPr>
          <a:lstStyle/>
          <a:p>
            <a:pPr marL="285750" indent="-285750">
              <a:buFont typeface="Arial" panose="020B0604020202020204" pitchFamily="34" charset="0"/>
              <a:buChar char="•"/>
            </a:pPr>
            <a:r>
              <a:rPr lang="en-IN" sz="1600" b="1" dirty="0" smtClean="0"/>
              <a:t>Dealer potential assessment</a:t>
            </a:r>
          </a:p>
          <a:p>
            <a:pPr marL="285750" indent="-285750">
              <a:buFont typeface="Arial" panose="020B0604020202020204" pitchFamily="34" charset="0"/>
              <a:buChar char="•"/>
            </a:pPr>
            <a:r>
              <a:rPr lang="en-IN" sz="1600" b="1" dirty="0" smtClean="0"/>
              <a:t>Dealer Segmentation</a:t>
            </a:r>
          </a:p>
          <a:p>
            <a:pPr marL="285750" indent="-285750">
              <a:buFont typeface="Arial" panose="020B0604020202020204" pitchFamily="34" charset="0"/>
              <a:buChar char="•"/>
            </a:pPr>
            <a:r>
              <a:rPr lang="en-IN" sz="1600" b="1" dirty="0" smtClean="0"/>
              <a:t>Sales &amp; Attrition Prediction Models</a:t>
            </a:r>
          </a:p>
        </p:txBody>
      </p:sp>
      <p:sp>
        <p:nvSpPr>
          <p:cNvPr id="67"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t>14</a:t>
            </a:r>
            <a:endParaRPr lang="en-IN" dirty="0"/>
          </a:p>
        </p:txBody>
      </p:sp>
    </p:spTree>
    <p:extLst>
      <p:ext uri="{BB962C8B-B14F-4D97-AF65-F5344CB8AC3E}">
        <p14:creationId xmlns:p14="http://schemas.microsoft.com/office/powerpoint/2010/main" val="3334510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237066"/>
            <a:ext cx="12192000" cy="523220"/>
            <a:chOff x="1" y="291779"/>
            <a:chExt cx="12192000" cy="523220"/>
          </a:xfrm>
        </p:grpSpPr>
        <p:cxnSp>
          <p:nvCxnSpPr>
            <p:cNvPr id="6" name="Straight Connector 5"/>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275009" y="291779"/>
              <a:ext cx="364208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Tiscon – key insights</a:t>
              </a:r>
            </a:p>
          </p:txBody>
        </p:sp>
      </p:grpSp>
      <p:sp>
        <p:nvSpPr>
          <p:cNvPr id="67" name="Slide Number Placeholder 3"/>
          <p:cNvSpPr txBox="1">
            <a:spLocks/>
          </p:cNvSpPr>
          <p:nvPr/>
        </p:nvSpPr>
        <p:spPr>
          <a:xfrm>
            <a:off x="9448800" y="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smtClean="0"/>
              <a:t>14</a:t>
            </a:r>
            <a:endParaRPr lang="en-IN" dirty="0"/>
          </a:p>
        </p:txBody>
      </p:sp>
      <p:sp>
        <p:nvSpPr>
          <p:cNvPr id="4" name="Oval 3"/>
          <p:cNvSpPr/>
          <p:nvPr/>
        </p:nvSpPr>
        <p:spPr>
          <a:xfrm>
            <a:off x="981635" y="887507"/>
            <a:ext cx="1855694" cy="954741"/>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Advanced visualization &amp; drill down</a:t>
            </a:r>
            <a:endParaRPr lang="en-IN" sz="1600" dirty="0"/>
          </a:p>
        </p:txBody>
      </p:sp>
      <p:sp>
        <p:nvSpPr>
          <p:cNvPr id="72" name="Oval 71"/>
          <p:cNvSpPr/>
          <p:nvPr/>
        </p:nvSpPr>
        <p:spPr>
          <a:xfrm>
            <a:off x="3137646" y="887506"/>
            <a:ext cx="2429435" cy="95474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Dealer potential assessment using Tata </a:t>
            </a:r>
            <a:r>
              <a:rPr lang="en-IN" sz="1600" dirty="0" err="1" smtClean="0"/>
              <a:t>iQ</a:t>
            </a:r>
            <a:r>
              <a:rPr lang="en-IN" sz="1600" dirty="0" smtClean="0"/>
              <a:t> data</a:t>
            </a:r>
            <a:endParaRPr lang="en-IN" sz="1600" dirty="0"/>
          </a:p>
        </p:txBody>
      </p:sp>
      <p:sp>
        <p:nvSpPr>
          <p:cNvPr id="75" name="Oval 74"/>
          <p:cNvSpPr/>
          <p:nvPr/>
        </p:nvSpPr>
        <p:spPr>
          <a:xfrm>
            <a:off x="5867398" y="861385"/>
            <a:ext cx="2587580" cy="954741"/>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Segmentation using unsupervised learning</a:t>
            </a:r>
            <a:endParaRPr lang="en-IN" sz="1600" dirty="0"/>
          </a:p>
        </p:txBody>
      </p:sp>
      <p:sp>
        <p:nvSpPr>
          <p:cNvPr id="80" name="Oval 79"/>
          <p:cNvSpPr/>
          <p:nvPr/>
        </p:nvSpPr>
        <p:spPr>
          <a:xfrm>
            <a:off x="8770701" y="861384"/>
            <a:ext cx="2714345" cy="954741"/>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Sales Prediction, Attrition Prediction, Market  Mix Models</a:t>
            </a:r>
            <a:endParaRPr lang="en-IN" sz="1600" dirty="0"/>
          </a:p>
        </p:txBody>
      </p:sp>
      <p:sp>
        <p:nvSpPr>
          <p:cNvPr id="16" name="Rectangle 15"/>
          <p:cNvSpPr/>
          <p:nvPr/>
        </p:nvSpPr>
        <p:spPr>
          <a:xfrm>
            <a:off x="887506" y="739589"/>
            <a:ext cx="11201401" cy="120481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rot="16200000">
            <a:off x="-91417" y="965476"/>
            <a:ext cx="1204812" cy="753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Building Blocks</a:t>
            </a:r>
            <a:endParaRPr lang="en-IN" dirty="0"/>
          </a:p>
        </p:txBody>
      </p:sp>
      <p:sp>
        <p:nvSpPr>
          <p:cNvPr id="81" name="Rectangle 80"/>
          <p:cNvSpPr/>
          <p:nvPr/>
        </p:nvSpPr>
        <p:spPr>
          <a:xfrm>
            <a:off x="887506" y="2011633"/>
            <a:ext cx="11201401" cy="3515108"/>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p:cNvSpPr/>
          <p:nvPr/>
        </p:nvSpPr>
        <p:spPr>
          <a:xfrm rot="16200000">
            <a:off x="-1246566" y="3392669"/>
            <a:ext cx="3515108" cy="753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Insights and possible strategic interventions</a:t>
            </a:r>
            <a:endParaRPr lang="en-IN" dirty="0"/>
          </a:p>
        </p:txBody>
      </p:sp>
      <p:sp>
        <p:nvSpPr>
          <p:cNvPr id="85" name="Rectangle 84"/>
          <p:cNvSpPr/>
          <p:nvPr/>
        </p:nvSpPr>
        <p:spPr>
          <a:xfrm>
            <a:off x="887505" y="5661212"/>
            <a:ext cx="11201401" cy="1164469"/>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85"/>
          <p:cNvSpPr/>
          <p:nvPr/>
        </p:nvSpPr>
        <p:spPr>
          <a:xfrm rot="16200000">
            <a:off x="-71248" y="5866929"/>
            <a:ext cx="1164471" cy="753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Limitation &amp; Further Analysis</a:t>
            </a:r>
            <a:endParaRPr lang="en-IN" dirty="0"/>
          </a:p>
        </p:txBody>
      </p:sp>
      <p:sp>
        <p:nvSpPr>
          <p:cNvPr id="19" name="TextBox 18"/>
          <p:cNvSpPr txBox="1"/>
          <p:nvPr/>
        </p:nvSpPr>
        <p:spPr>
          <a:xfrm>
            <a:off x="981635" y="2029448"/>
            <a:ext cx="11107271" cy="3447098"/>
          </a:xfrm>
          <a:prstGeom prst="rect">
            <a:avLst/>
          </a:prstGeom>
          <a:noFill/>
        </p:spPr>
        <p:txBody>
          <a:bodyPr wrap="square" rtlCol="0">
            <a:spAutoFit/>
          </a:bodyPr>
          <a:lstStyle/>
          <a:p>
            <a:pPr marL="285750" indent="-285750">
              <a:buFont typeface="Wingdings" panose="05000000000000000000" pitchFamily="2" charset="2"/>
              <a:buChar char="Ø"/>
            </a:pPr>
            <a:r>
              <a:rPr lang="en-IN" sz="1600" dirty="0" smtClean="0"/>
              <a:t>The lay of the land</a:t>
            </a:r>
          </a:p>
          <a:p>
            <a:pPr marL="742950" lvl="1" indent="-285750">
              <a:buFont typeface="Wingdings" panose="05000000000000000000" pitchFamily="2" charset="2"/>
              <a:buChar char="Ø"/>
            </a:pPr>
            <a:r>
              <a:rPr lang="en-IN" sz="1400" dirty="0" smtClean="0"/>
              <a:t>2</a:t>
            </a:r>
            <a:r>
              <a:rPr lang="en-IN" sz="1400" dirty="0"/>
              <a:t>% of the retailers contribute 16% of volumes and are established super performers. A further 11% </a:t>
            </a:r>
            <a:r>
              <a:rPr lang="en-IN" sz="1400" dirty="0" smtClean="0"/>
              <a:t>show high </a:t>
            </a:r>
            <a:r>
              <a:rPr lang="en-IN" sz="1400" dirty="0"/>
              <a:t>performance (~30% of sales)</a:t>
            </a:r>
          </a:p>
          <a:p>
            <a:pPr marL="742950" lvl="1" indent="-285750">
              <a:buFont typeface="Wingdings" panose="05000000000000000000" pitchFamily="2" charset="2"/>
              <a:buChar char="Ø"/>
            </a:pPr>
            <a:r>
              <a:rPr lang="en-IN" sz="1400" dirty="0"/>
              <a:t>20% of the retailers hold tremendous promise for the future</a:t>
            </a:r>
          </a:p>
          <a:p>
            <a:pPr marL="742950" lvl="1" indent="-285750">
              <a:buFont typeface="Wingdings" panose="05000000000000000000" pitchFamily="2" charset="2"/>
              <a:buChar char="Ø"/>
            </a:pPr>
            <a:r>
              <a:rPr lang="en-IN" sz="1400" dirty="0"/>
              <a:t>13% of retailers are performing poorly even though they belong to extremely attractive territories</a:t>
            </a:r>
          </a:p>
          <a:p>
            <a:pPr marL="742950" lvl="1" indent="-285750">
              <a:buFont typeface="Wingdings" panose="05000000000000000000" pitchFamily="2" charset="2"/>
              <a:buChar char="Ø"/>
            </a:pPr>
            <a:r>
              <a:rPr lang="en-IN" sz="1400" dirty="0"/>
              <a:t>16% of retailers are performing poorly and are also part of the least attractive </a:t>
            </a:r>
            <a:r>
              <a:rPr lang="en-IN" sz="1400" dirty="0" smtClean="0"/>
              <a:t>territories</a:t>
            </a:r>
            <a:endParaRPr lang="en-IN" sz="1600" dirty="0" smtClean="0"/>
          </a:p>
          <a:p>
            <a:pPr marL="285750" indent="-285750">
              <a:buFont typeface="Wingdings" panose="05000000000000000000" pitchFamily="2" charset="2"/>
              <a:buChar char="Ø"/>
            </a:pPr>
            <a:r>
              <a:rPr lang="en-IN" sz="1600" dirty="0" smtClean="0"/>
              <a:t>Dealer performance</a:t>
            </a:r>
          </a:p>
          <a:p>
            <a:pPr marL="742950" lvl="1" indent="-285750">
              <a:buFont typeface="Wingdings" panose="05000000000000000000" pitchFamily="2" charset="2"/>
              <a:buChar char="Ø"/>
            </a:pPr>
            <a:r>
              <a:rPr lang="en-IN" sz="1400" dirty="0"/>
              <a:t>High variation in sales over time seems to contribute negatively to future performance</a:t>
            </a:r>
          </a:p>
          <a:p>
            <a:pPr marL="742950" lvl="1" indent="-285750">
              <a:buFont typeface="Wingdings" panose="05000000000000000000" pitchFamily="2" charset="2"/>
              <a:buChar char="Ø"/>
            </a:pPr>
            <a:r>
              <a:rPr lang="en-IN" sz="1400" dirty="0"/>
              <a:t>Similarly dealers with low stocking level (or who do not update stocks in the system) prove to be laggards</a:t>
            </a:r>
          </a:p>
          <a:p>
            <a:pPr marL="742950" lvl="1" indent="-285750">
              <a:buFont typeface="Wingdings" panose="05000000000000000000" pitchFamily="2" charset="2"/>
              <a:buChar char="Ø"/>
            </a:pPr>
            <a:r>
              <a:rPr lang="en-IN" sz="1400" dirty="0"/>
              <a:t>High incidence of bulk sales is a very strong indicator of future performance</a:t>
            </a:r>
          </a:p>
          <a:p>
            <a:pPr marL="742950" lvl="1" indent="-285750">
              <a:buFont typeface="Wingdings" panose="05000000000000000000" pitchFamily="2" charset="2"/>
              <a:buChar char="Ø"/>
            </a:pPr>
            <a:r>
              <a:rPr lang="en-IN" sz="1400" dirty="0" smtClean="0"/>
              <a:t>12% </a:t>
            </a:r>
            <a:r>
              <a:rPr lang="en-IN" sz="1400" dirty="0"/>
              <a:t>of future top performers also demonstrate higher risk of </a:t>
            </a:r>
            <a:r>
              <a:rPr lang="en-IN" sz="1400" dirty="0" smtClean="0"/>
              <a:t>attrition (~24%)</a:t>
            </a:r>
            <a:endParaRPr lang="en-IN" sz="1400" dirty="0"/>
          </a:p>
          <a:p>
            <a:pPr marL="285750" indent="-285750">
              <a:buFont typeface="Wingdings" panose="05000000000000000000" pitchFamily="2" charset="2"/>
              <a:buChar char="Ø"/>
            </a:pPr>
            <a:r>
              <a:rPr lang="en-IN" sz="1600" dirty="0" smtClean="0"/>
              <a:t>Impact of marketing action</a:t>
            </a:r>
          </a:p>
          <a:p>
            <a:pPr marL="742950" lvl="1" indent="-285750">
              <a:buFont typeface="Wingdings" panose="05000000000000000000" pitchFamily="2" charset="2"/>
              <a:buChar char="Ø"/>
            </a:pPr>
            <a:r>
              <a:rPr lang="en-IN" sz="1400" dirty="0" smtClean="0"/>
              <a:t>Consumer initiative campaigns drive the maximum impact</a:t>
            </a:r>
          </a:p>
          <a:p>
            <a:pPr marL="285750" indent="-285750">
              <a:buFont typeface="Wingdings" panose="05000000000000000000" pitchFamily="2" charset="2"/>
              <a:buChar char="Ø"/>
            </a:pPr>
            <a:r>
              <a:rPr lang="en-IN" sz="1600" dirty="0" smtClean="0"/>
              <a:t>Customer feedback mining</a:t>
            </a:r>
          </a:p>
          <a:p>
            <a:pPr marL="742950" lvl="1" indent="-285750">
              <a:buFont typeface="Wingdings" panose="05000000000000000000" pitchFamily="2" charset="2"/>
              <a:buChar char="Ø"/>
            </a:pPr>
            <a:r>
              <a:rPr lang="en-IN" sz="1400" dirty="0" smtClean="0"/>
              <a:t>Most consumers complain about dealer behaviour and not higher price or quality</a:t>
            </a:r>
          </a:p>
          <a:p>
            <a:pPr marL="742950" lvl="1" indent="-285750">
              <a:buFont typeface="Wingdings" panose="05000000000000000000" pitchFamily="2" charset="2"/>
              <a:buChar char="Ø"/>
            </a:pPr>
            <a:r>
              <a:rPr lang="en-IN" sz="1400" dirty="0" smtClean="0"/>
              <a:t>42% have stated immediate buying intentions (within one week)</a:t>
            </a:r>
            <a:endParaRPr lang="en-IN" sz="1400" dirty="0"/>
          </a:p>
        </p:txBody>
      </p:sp>
      <p:sp>
        <p:nvSpPr>
          <p:cNvPr id="87" name="TextBox 86"/>
          <p:cNvSpPr txBox="1"/>
          <p:nvPr/>
        </p:nvSpPr>
        <p:spPr>
          <a:xfrm>
            <a:off x="986116" y="5766392"/>
            <a:ext cx="11004177" cy="95410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smtClean="0"/>
              <a:t>Extensive territory potential assessment across the country and demand forecasting (similar to Tata </a:t>
            </a:r>
            <a:r>
              <a:rPr lang="en-IN" sz="1400" dirty="0" err="1" smtClean="0"/>
              <a:t>iQ</a:t>
            </a:r>
            <a:r>
              <a:rPr lang="en-IN" sz="1400" dirty="0" smtClean="0"/>
              <a:t> engagement with Tata Steel wires division)</a:t>
            </a:r>
          </a:p>
          <a:p>
            <a:pPr marL="285750" indent="-285750">
              <a:buFont typeface="Wingdings" panose="05000000000000000000" pitchFamily="2" charset="2"/>
              <a:buChar char="Ø"/>
            </a:pPr>
            <a:r>
              <a:rPr lang="en-IN" sz="1400" dirty="0" smtClean="0"/>
              <a:t>Deeper dive and incorporation of business inputs</a:t>
            </a:r>
          </a:p>
          <a:p>
            <a:pPr marL="285750" indent="-285750">
              <a:buFont typeface="Wingdings" panose="05000000000000000000" pitchFamily="2" charset="2"/>
              <a:buChar char="Ø"/>
            </a:pPr>
            <a:r>
              <a:rPr lang="en-IN" sz="1400" dirty="0" smtClean="0"/>
              <a:t>More extensive segmentation and predictive models covering a wider sample</a:t>
            </a:r>
          </a:p>
          <a:p>
            <a:pPr marL="285750" indent="-285750">
              <a:buFont typeface="Wingdings" panose="05000000000000000000" pitchFamily="2" charset="2"/>
              <a:buChar char="Ø"/>
            </a:pPr>
            <a:r>
              <a:rPr lang="en-IN" sz="1400" dirty="0" smtClean="0"/>
              <a:t>Wider and broader sample for extensive market mix modelling</a:t>
            </a:r>
          </a:p>
        </p:txBody>
      </p:sp>
    </p:spTree>
    <p:extLst>
      <p:ext uri="{BB962C8B-B14F-4D97-AF65-F5344CB8AC3E}">
        <p14:creationId xmlns:p14="http://schemas.microsoft.com/office/powerpoint/2010/main" val="2214846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6365</TotalTime>
  <Words>3188</Words>
  <Application>Microsoft Office PowerPoint</Application>
  <PresentationFormat>Widescreen</PresentationFormat>
  <Paragraphs>820</Paragraphs>
  <Slides>39</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39</vt:i4>
      </vt:variant>
    </vt:vector>
  </HeadingPairs>
  <TitlesOfParts>
    <vt:vector size="51" baseType="lpstr">
      <vt:lpstr>Arial</vt:lpstr>
      <vt:lpstr>Calibri</vt:lpstr>
      <vt:lpstr>Calibri Light</vt:lpstr>
      <vt:lpstr>Century Gothic</vt:lpstr>
      <vt:lpstr>Leelawadee</vt:lpstr>
      <vt:lpstr>Leelawadee UI</vt:lpstr>
      <vt:lpstr>Wingdings</vt:lpstr>
      <vt:lpstr>Office Theme</vt:lpstr>
      <vt:lpstr>2_Office Theme</vt:lpstr>
      <vt:lpstr>6_Office Theme</vt:lpstr>
      <vt:lpstr>5_Office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Hindol Basu</cp:lastModifiedBy>
  <cp:revision>568</cp:revision>
  <dcterms:created xsi:type="dcterms:W3CDTF">2016-01-28T03:55:22Z</dcterms:created>
  <dcterms:modified xsi:type="dcterms:W3CDTF">2017-01-10T08:38:49Z</dcterms:modified>
</cp:coreProperties>
</file>